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7"/>
  </p:notesMasterIdLst>
  <p:handoutMasterIdLst>
    <p:handoutMasterId r:id="rId28"/>
  </p:handoutMasterIdLst>
  <p:sldIdLst>
    <p:sldId id="289" r:id="rId5"/>
    <p:sldId id="288" r:id="rId6"/>
    <p:sldId id="290" r:id="rId7"/>
    <p:sldId id="291" r:id="rId8"/>
    <p:sldId id="292" r:id="rId9"/>
    <p:sldId id="293" r:id="rId10"/>
    <p:sldId id="294" r:id="rId11"/>
    <p:sldId id="295" r:id="rId12"/>
    <p:sldId id="296" r:id="rId13"/>
    <p:sldId id="297" r:id="rId14"/>
    <p:sldId id="298" r:id="rId15"/>
    <p:sldId id="299" r:id="rId16"/>
    <p:sldId id="300" r:id="rId17"/>
    <p:sldId id="303" r:id="rId18"/>
    <p:sldId id="304" r:id="rId19"/>
    <p:sldId id="305" r:id="rId20"/>
    <p:sldId id="309" r:id="rId21"/>
    <p:sldId id="310" r:id="rId22"/>
    <p:sldId id="306" r:id="rId23"/>
    <p:sldId id="301" r:id="rId24"/>
    <p:sldId id="307" r:id="rId25"/>
    <p:sldId id="30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3699" autoAdjust="0"/>
  </p:normalViewPr>
  <p:slideViewPr>
    <p:cSldViewPr snapToGrid="0">
      <p:cViewPr>
        <p:scale>
          <a:sx n="66" d="100"/>
          <a:sy n="66" d="100"/>
        </p:scale>
        <p:origin x="774" y="48"/>
      </p:cViewPr>
      <p:guideLst>
        <p:guide orient="horz" pos="2160"/>
        <p:guide pos="3840"/>
      </p:guideLst>
    </p:cSldViewPr>
  </p:slideViewPr>
  <p:outlineViewPr>
    <p:cViewPr>
      <p:scale>
        <a:sx n="33" d="100"/>
        <a:sy n="33" d="100"/>
      </p:scale>
      <p:origin x="0" y="-13506"/>
    </p:cViewPr>
  </p:outlineViewPr>
  <p:notesTextViewPr>
    <p:cViewPr>
      <p:scale>
        <a:sx n="1" d="1"/>
        <a:sy n="1" d="1"/>
      </p:scale>
      <p:origin x="0" y="0"/>
    </p:cViewPr>
  </p:notesTextViewPr>
  <p:sorterViewPr>
    <p:cViewPr>
      <p:scale>
        <a:sx n="100" d="100"/>
        <a:sy n="100" d="100"/>
      </p:scale>
      <p:origin x="0" y="-276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Times New Roman" panose="02020603050405020304" pitchFamily="18" charset="0"/>
            </a:endParaRPr>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latin typeface="Times New Roman" panose="02020603050405020304" pitchFamily="18" charset="0"/>
              </a:rPr>
              <a:t>6/28/2025</a:t>
            </a:fld>
            <a:endParaRPr lang="en-US">
              <a:latin typeface="Times New Roman" panose="02020603050405020304" pitchFamily="18" charset="0"/>
            </a:endParaRPr>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Times New Roman" panose="02020603050405020304" pitchFamily="18" charset="0"/>
            </a:endParaRPr>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6/28/2025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150959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6/28/2025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6/28/2025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16/j.renene.2025.122437" TargetMode="External"/><Relationship Id="rId7" Type="http://schemas.openxmlformats.org/officeDocument/2006/relationships/hyperlink" Target="https://doi.org/10.2166/wcc.2023.536" TargetMode="External"/><Relationship Id="rId2" Type="http://schemas.openxmlformats.org/officeDocument/2006/relationships/hyperlink" Target="https://doi.org/10.1016/j.jksus.2022.101978" TargetMode="External"/><Relationship Id="rId1" Type="http://schemas.openxmlformats.org/officeDocument/2006/relationships/slideLayout" Target="../slideLayouts/slideLayout7.xml"/><Relationship Id="rId6" Type="http://schemas.openxmlformats.org/officeDocument/2006/relationships/hyperlink" Target="https://doi.org/10.1016/j.nbsj.2025.100232" TargetMode="External"/><Relationship Id="rId5" Type="http://schemas.openxmlformats.org/officeDocument/2006/relationships/hyperlink" Target="https://doi.org/10.1016/j.sftr.2024.100171" TargetMode="External"/><Relationship Id="rId4" Type="http://schemas.openxmlformats.org/officeDocument/2006/relationships/hyperlink" Target="https://doi.org/10.1016/j.heliyon.2024.e41005"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r>
              <a:rPr lang="en-US" b="1">
                <a:latin typeface="Times New Roman" panose="02020603050405020304" pitchFamily="18" charset="0"/>
                <a:cs typeface="Times New Roman" panose="02020603050405020304" pitchFamily="18" charset="0"/>
              </a:rPr>
              <a:t>Carbon Sequestration Potential of Tree Species</a:t>
            </a:r>
            <a:endParaRPr lang="en-US" b="1" dirty="0">
              <a:latin typeface="Times New Roman" panose="02020603050405020304" pitchFamily="18" charset="0"/>
              <a:cs typeface="Times New Roman" panose="02020603050405020304" pitchFamily="18" charset="0"/>
            </a:endParaRPr>
          </a:p>
        </p:txBody>
      </p:sp>
      <p:pic>
        <p:nvPicPr>
          <p:cNvPr id="7" name="Picture Placeholder 6">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0" r="2290"/>
          <a:stretch/>
        </p:blipFill>
        <p:spPr/>
      </p:pic>
      <p:sp>
        <p:nvSpPr>
          <p:cNvPr id="3" name="TextBox 2">
            <a:extLst>
              <a:ext uri="{FF2B5EF4-FFF2-40B4-BE49-F238E27FC236}">
                <a16:creationId xmlns:a16="http://schemas.microsoft.com/office/drawing/2014/main" id="{818C2788-9AB1-BAF5-26CD-1BFEBA8DC025}"/>
              </a:ext>
            </a:extLst>
          </p:cNvPr>
          <p:cNvSpPr txBox="1"/>
          <p:nvPr/>
        </p:nvSpPr>
        <p:spPr>
          <a:xfrm>
            <a:off x="4087364" y="116805"/>
            <a:ext cx="2008635" cy="400110"/>
          </a:xfrm>
          <a:prstGeom prst="rect">
            <a:avLst/>
          </a:prstGeom>
          <a:noFill/>
        </p:spPr>
        <p:txBody>
          <a:bodyPr wrap="square">
            <a:spAutoFit/>
          </a:bodyPr>
          <a:lstStyle/>
          <a:p>
            <a:r>
              <a:rPr lang="en-US" sz="2000" b="1">
                <a:latin typeface="Times New Roman" panose="02020603050405020304" pitchFamily="18" charset="0"/>
                <a:cs typeface="Times New Roman" panose="02020603050405020304" pitchFamily="18" charset="0"/>
              </a:rPr>
              <a:t>Cover page</a:t>
            </a:r>
          </a:p>
        </p:txBody>
      </p:sp>
      <p:sp>
        <p:nvSpPr>
          <p:cNvPr id="5" name="TextBox 4">
            <a:extLst>
              <a:ext uri="{FF2B5EF4-FFF2-40B4-BE49-F238E27FC236}">
                <a16:creationId xmlns:a16="http://schemas.microsoft.com/office/drawing/2014/main" id="{A4044FEA-33EA-6967-1AE9-89AC1BB5B0F0}"/>
              </a:ext>
            </a:extLst>
          </p:cNvPr>
          <p:cNvSpPr txBox="1"/>
          <p:nvPr/>
        </p:nvSpPr>
        <p:spPr>
          <a:xfrm>
            <a:off x="857468" y="4578714"/>
            <a:ext cx="6127954" cy="923330"/>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Name:</a:t>
            </a:r>
          </a:p>
          <a:p>
            <a:r>
              <a:rPr lang="en-US">
                <a:latin typeface="Times New Roman" panose="02020603050405020304" pitchFamily="18" charset="0"/>
                <a:cs typeface="Times New Roman" panose="02020603050405020304" pitchFamily="18" charset="0"/>
              </a:rPr>
              <a:t>Course:</a:t>
            </a:r>
          </a:p>
          <a:p>
            <a:r>
              <a:rPr lang="en-US">
                <a:latin typeface="Times New Roman" panose="02020603050405020304" pitchFamily="18" charset="0"/>
                <a:cs typeface="Times New Roman" panose="02020603050405020304" pitchFamily="18" charset="0"/>
              </a:rPr>
              <a:t>Program:</a:t>
            </a:r>
          </a:p>
        </p:txBody>
      </p:sp>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F67E-0E8B-BDFD-841F-1E647DA716DA}"/>
              </a:ext>
            </a:extLst>
          </p:cNvPr>
          <p:cNvSpPr>
            <a:spLocks noGrp="1"/>
          </p:cNvSpPr>
          <p:nvPr>
            <p:ph type="ctrTitle"/>
          </p:nvPr>
        </p:nvSpPr>
        <p:spPr>
          <a:xfrm>
            <a:off x="636751" y="567559"/>
            <a:ext cx="4203263" cy="1057586"/>
          </a:xfrm>
        </p:spPr>
        <p:txBody>
          <a:bodyPr/>
          <a:lstStyle/>
          <a:p>
            <a:r>
              <a:rPr lang="en-US" sz="3600" b="1">
                <a:solidFill>
                  <a:schemeClr val="tx1"/>
                </a:solidFill>
                <a:latin typeface="Times New Roman" panose="02020603050405020304" pitchFamily="18" charset="0"/>
                <a:cs typeface="Times New Roman" panose="02020603050405020304" pitchFamily="18" charset="0"/>
              </a:rPr>
              <a:t>Results</a:t>
            </a:r>
            <a:br>
              <a:rPr lang="en-US" sz="3600" b="1">
                <a:solidFill>
                  <a:schemeClr val="tx1"/>
                </a:solidFill>
                <a:latin typeface="Times New Roman" panose="02020603050405020304" pitchFamily="18" charset="0"/>
                <a:cs typeface="Times New Roman" panose="02020603050405020304" pitchFamily="18" charset="0"/>
              </a:rPr>
            </a:br>
            <a:r>
              <a:rPr lang="en-US" sz="3600" b="1">
                <a:solidFill>
                  <a:schemeClr val="tx1"/>
                </a:solidFill>
                <a:latin typeface="Times New Roman" panose="02020603050405020304" pitchFamily="18" charset="0"/>
                <a:cs typeface="Times New Roman" panose="02020603050405020304" pitchFamily="18" charset="0"/>
              </a:rPr>
              <a:t>interpretation</a:t>
            </a:r>
          </a:p>
        </p:txBody>
      </p:sp>
      <p:sp>
        <p:nvSpPr>
          <p:cNvPr id="9" name="TextBox 8">
            <a:extLst>
              <a:ext uri="{FF2B5EF4-FFF2-40B4-BE49-F238E27FC236}">
                <a16:creationId xmlns:a16="http://schemas.microsoft.com/office/drawing/2014/main" id="{646484D3-0B82-F313-0392-F68EF59F8927}"/>
              </a:ext>
            </a:extLst>
          </p:cNvPr>
          <p:cNvSpPr txBox="1"/>
          <p:nvPr/>
        </p:nvSpPr>
        <p:spPr>
          <a:xfrm>
            <a:off x="4729655" y="1386349"/>
            <a:ext cx="7267904" cy="5262979"/>
          </a:xfrm>
          <a:prstGeom prst="rect">
            <a:avLst/>
          </a:prstGeom>
          <a:noFill/>
        </p:spPr>
        <p:txBody>
          <a:bodyPr wrap="square" rtlCol="0">
            <a:spAutoFit/>
          </a:bodyPr>
          <a:lstStyle/>
          <a:p>
            <a:r>
              <a:rPr lang="en-US" sz="1400" b="1" i="1" u="sng">
                <a:latin typeface="Times New Roman" panose="02020603050405020304" pitchFamily="18" charset="0"/>
                <a:cs typeface="Times New Roman" panose="02020603050405020304" pitchFamily="18" charset="0"/>
              </a:rPr>
              <a:t>1. Species Differences in Carbon Storage (Aboveground/Belowground)</a:t>
            </a:r>
          </a:p>
          <a:p>
            <a:r>
              <a:rPr lang="en-US" sz="1400">
                <a:latin typeface="Times New Roman" panose="02020603050405020304" pitchFamily="18" charset="0"/>
                <a:cs typeface="Times New Roman" panose="02020603050405020304" pitchFamily="18" charset="0"/>
              </a:rPr>
              <a:t>Aboveground Carbon:</a:t>
            </a:r>
          </a:p>
          <a:p>
            <a:r>
              <a:rPr lang="en-US" sz="1400">
                <a:latin typeface="Times New Roman" panose="02020603050405020304" pitchFamily="18" charset="0"/>
                <a:cs typeface="Times New Roman" panose="02020603050405020304" pitchFamily="18" charset="0"/>
              </a:rPr>
              <a:t>European Beech and Sweet Cherry have the highest mean aboveground carbon (3239.3 kg and 3087.8 kg, respectively).</a:t>
            </a:r>
          </a:p>
          <a:p>
            <a:r>
              <a:rPr lang="en-US" sz="1400">
                <a:latin typeface="Times New Roman" panose="02020603050405020304" pitchFamily="18" charset="0"/>
                <a:cs typeface="Times New Roman" panose="02020603050405020304" pitchFamily="18" charset="0"/>
              </a:rPr>
              <a:t>Nothofagus Antartica and Plane tree store the least (28.93 kg and 25.54 kg).</a:t>
            </a:r>
          </a:p>
          <a:p>
            <a:r>
              <a:rPr lang="en-US" sz="1400">
                <a:latin typeface="Times New Roman" panose="02020603050405020304" pitchFamily="18" charset="0"/>
                <a:cs typeface="Times New Roman" panose="02020603050405020304" pitchFamily="18" charset="0"/>
              </a:rPr>
              <a:t>European Beech also shows the greatest range (min 1760.5 kg, max 5640.2 kg), indicating high variability within this species.</a:t>
            </a:r>
          </a:p>
          <a:p>
            <a:endParaRPr lang="en-US" sz="1400">
              <a:latin typeface="Times New Roman" panose="02020603050405020304" pitchFamily="18" charset="0"/>
              <a:cs typeface="Times New Roman" panose="02020603050405020304" pitchFamily="18" charset="0"/>
            </a:endParaRPr>
          </a:p>
          <a:p>
            <a:r>
              <a:rPr lang="en-US" sz="1400">
                <a:latin typeface="Times New Roman" panose="02020603050405020304" pitchFamily="18" charset="0"/>
                <a:cs typeface="Times New Roman" panose="02020603050405020304" pitchFamily="18" charset="0"/>
              </a:rPr>
              <a:t>Belowground Carbon:</a:t>
            </a:r>
          </a:p>
          <a:p>
            <a:r>
              <a:rPr lang="en-US" sz="1400">
                <a:latin typeface="Times New Roman" panose="02020603050405020304" pitchFamily="18" charset="0"/>
                <a:cs typeface="Times New Roman" panose="02020603050405020304" pitchFamily="18" charset="0"/>
              </a:rPr>
              <a:t>European Beech again stands out (mean 92.46 kg), followed by Sweet Cherry (58.07 kg).</a:t>
            </a:r>
          </a:p>
          <a:p>
            <a:r>
              <a:rPr lang="en-US" sz="1400">
                <a:latin typeface="Times New Roman" panose="02020603050405020304" pitchFamily="18" charset="0"/>
                <a:cs typeface="Times New Roman" panose="02020603050405020304" pitchFamily="18" charset="0"/>
              </a:rPr>
              <a:t>Most other species have mean values below 22 kg.</a:t>
            </a:r>
          </a:p>
          <a:p>
            <a:r>
              <a:rPr lang="en-US" sz="1400" b="1" i="1" u="sng">
                <a:latin typeface="Times New Roman" panose="02020603050405020304" pitchFamily="18" charset="0"/>
                <a:cs typeface="Times New Roman" panose="02020603050405020304" pitchFamily="18" charset="0"/>
              </a:rPr>
              <a:t>Conclusion:</a:t>
            </a:r>
          </a:p>
          <a:p>
            <a:r>
              <a:rPr lang="en-US" sz="1400">
                <a:latin typeface="Times New Roman" panose="02020603050405020304" pitchFamily="18" charset="0"/>
                <a:cs typeface="Times New Roman" panose="02020603050405020304" pitchFamily="18" charset="0"/>
              </a:rPr>
              <a:t>There are clear, strong species-level differences in both aboveground and belowground carbon storage. European Beech and Sweet Cherry are top performers.</a:t>
            </a:r>
          </a:p>
          <a:p>
            <a:endParaRPr lang="en-US" sz="1400">
              <a:latin typeface="Times New Roman" panose="02020603050405020304" pitchFamily="18" charset="0"/>
              <a:cs typeface="Times New Roman" panose="02020603050405020304" pitchFamily="18" charset="0"/>
            </a:endParaRPr>
          </a:p>
          <a:p>
            <a:r>
              <a:rPr lang="en-US" sz="1400" b="1" i="1" u="sng">
                <a:latin typeface="Times New Roman" panose="02020603050405020304" pitchFamily="18" charset="0"/>
                <a:cs typeface="Times New Roman" panose="02020603050405020304" pitchFamily="18" charset="0"/>
              </a:rPr>
              <a:t>2. Variation/Spread (Boxplot Interpretation)</a:t>
            </a:r>
          </a:p>
          <a:p>
            <a:r>
              <a:rPr lang="en-US" sz="1400">
                <a:latin typeface="Times New Roman" panose="02020603050405020304" pitchFamily="18" charset="0"/>
                <a:cs typeface="Times New Roman" panose="02020603050405020304" pitchFamily="18" charset="0"/>
              </a:rPr>
              <a:t>Standard deviation is highest for European Beech (aboveground SD ≈ 2097.8 kg, belowground SD ≈ 59.2 kg), suggesting great variability within this species.</a:t>
            </a:r>
          </a:p>
          <a:p>
            <a:r>
              <a:rPr lang="en-US" sz="1400">
                <a:latin typeface="Times New Roman" panose="02020603050405020304" pitchFamily="18" charset="0"/>
                <a:cs typeface="Times New Roman" panose="02020603050405020304" pitchFamily="18" charset="0"/>
              </a:rPr>
              <a:t>Silver Birch and Sweet Cherry also show substantial within-species variability.</a:t>
            </a:r>
          </a:p>
          <a:p>
            <a:r>
              <a:rPr lang="en-US" sz="1400">
                <a:latin typeface="Times New Roman" panose="02020603050405020304" pitchFamily="18" charset="0"/>
                <a:cs typeface="Times New Roman" panose="02020603050405020304" pitchFamily="18" charset="0"/>
              </a:rPr>
              <a:t>Species with only one sampled tree (e.g., Eucalyptus, Plane tree) show no variation (SD = 0).</a:t>
            </a:r>
          </a:p>
          <a:p>
            <a:r>
              <a:rPr lang="en-US" sz="1400" b="1" i="1" u="sng">
                <a:latin typeface="Times New Roman" panose="02020603050405020304" pitchFamily="18" charset="0"/>
                <a:cs typeface="Times New Roman" panose="02020603050405020304" pitchFamily="18" charset="0"/>
              </a:rPr>
              <a:t>Conclusion:</a:t>
            </a:r>
          </a:p>
          <a:p>
            <a:r>
              <a:rPr lang="en-US" sz="1400">
                <a:latin typeface="Times New Roman" panose="02020603050405020304" pitchFamily="18" charset="0"/>
                <a:cs typeface="Times New Roman" panose="02020603050405020304" pitchFamily="18" charset="0"/>
              </a:rPr>
              <a:t>Some species are more variable in carbon storage than others. This could be due to age, site, or management – supporting your note about variability and inconsistent measurement.</a:t>
            </a:r>
          </a:p>
          <a:p>
            <a:endParaRPr lang="en-US" sz="14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DD14013-8582-2DEF-9DAA-EA9848B017E0}"/>
              </a:ext>
            </a:extLst>
          </p:cNvPr>
          <p:cNvSpPr txBox="1"/>
          <p:nvPr/>
        </p:nvSpPr>
        <p:spPr>
          <a:xfrm>
            <a:off x="636751" y="1656676"/>
            <a:ext cx="4092904" cy="2893100"/>
          </a:xfrm>
          <a:prstGeom prst="rect">
            <a:avLst/>
          </a:prstGeom>
          <a:noFill/>
        </p:spPr>
        <p:txBody>
          <a:bodyPr wrap="square" rtlCol="0">
            <a:spAutoFit/>
          </a:bodyPr>
          <a:lstStyle/>
          <a:p>
            <a:r>
              <a:rPr lang="en-US" sz="1400" b="1">
                <a:latin typeface="Times New Roman" panose="02020603050405020304" pitchFamily="18" charset="0"/>
                <a:cs typeface="Times New Roman" panose="02020603050405020304" pitchFamily="18" charset="0"/>
              </a:rPr>
              <a:t>3. Correlation and Drivers of Carbon Storage (Spearman’s)</a:t>
            </a:r>
          </a:p>
          <a:p>
            <a:endParaRPr lang="en-US" sz="1400" b="1">
              <a:latin typeface="Times New Roman" panose="02020603050405020304" pitchFamily="18" charset="0"/>
              <a:cs typeface="Times New Roman" panose="02020603050405020304" pitchFamily="18" charset="0"/>
            </a:endParaRPr>
          </a:p>
          <a:p>
            <a:r>
              <a:rPr lang="en-US" sz="1400">
                <a:latin typeface="Times New Roman" panose="02020603050405020304" pitchFamily="18" charset="0"/>
                <a:cs typeface="Times New Roman" panose="02020603050405020304" pitchFamily="18" charset="0"/>
              </a:rPr>
              <a:t>DBH (Diameter), Height, Aboveground and Belowground Carbon are likely strongly positively correlated (i.e., larger trees store more carbon).</a:t>
            </a:r>
          </a:p>
          <a:p>
            <a:r>
              <a:rPr lang="en-US" sz="1400">
                <a:latin typeface="Times New Roman" panose="02020603050405020304" pitchFamily="18" charset="0"/>
                <a:cs typeface="Times New Roman" panose="02020603050405020304" pitchFamily="18" charset="0"/>
              </a:rPr>
              <a:t>Distance from tree and Angle likely show weak or no correlation with carbon, supporting the idea that tree size is a primary driver in your dataset.</a:t>
            </a:r>
          </a:p>
          <a:p>
            <a:r>
              <a:rPr lang="en-US" sz="1400" b="1" i="1" u="sng">
                <a:latin typeface="Times New Roman" panose="02020603050405020304" pitchFamily="18" charset="0"/>
                <a:cs typeface="Times New Roman" panose="02020603050405020304" pitchFamily="18" charset="0"/>
              </a:rPr>
              <a:t>Conclusion:</a:t>
            </a:r>
          </a:p>
          <a:p>
            <a:r>
              <a:rPr lang="en-US" sz="1400">
                <a:latin typeface="Times New Roman" panose="02020603050405020304" pitchFamily="18" charset="0"/>
                <a:cs typeface="Times New Roman" panose="02020603050405020304" pitchFamily="18" charset="0"/>
              </a:rPr>
              <a:t>This supports the use of DBH and height as reliable proxies for estimating carbon, but also highlights the need for more belowground data.</a:t>
            </a:r>
          </a:p>
        </p:txBody>
      </p:sp>
      <p:pic>
        <p:nvPicPr>
          <p:cNvPr id="17" name="Picture 16">
            <a:extLst>
              <a:ext uri="{FF2B5EF4-FFF2-40B4-BE49-F238E27FC236}">
                <a16:creationId xmlns:a16="http://schemas.microsoft.com/office/drawing/2014/main" id="{73D668B3-60D3-25FC-280B-A15161DF88C9}"/>
              </a:ext>
            </a:extLst>
          </p:cNvPr>
          <p:cNvPicPr>
            <a:picLocks noChangeAspect="1"/>
          </p:cNvPicPr>
          <p:nvPr/>
        </p:nvPicPr>
        <p:blipFill>
          <a:blip r:embed="rId2"/>
          <a:stretch>
            <a:fillRect/>
          </a:stretch>
        </p:blipFill>
        <p:spPr>
          <a:xfrm>
            <a:off x="636751" y="4696162"/>
            <a:ext cx="3791479" cy="1133633"/>
          </a:xfrm>
          <a:prstGeom prst="rect">
            <a:avLst/>
          </a:prstGeom>
        </p:spPr>
      </p:pic>
    </p:spTree>
    <p:extLst>
      <p:ext uri="{BB962C8B-B14F-4D97-AF65-F5344CB8AC3E}">
        <p14:creationId xmlns:p14="http://schemas.microsoft.com/office/powerpoint/2010/main" val="399296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433C0-C640-228F-77D7-CC2D42FC28F3}"/>
              </a:ext>
            </a:extLst>
          </p:cNvPr>
          <p:cNvSpPr>
            <a:spLocks noGrp="1"/>
          </p:cNvSpPr>
          <p:nvPr>
            <p:ph type="ctrTitle"/>
          </p:nvPr>
        </p:nvSpPr>
        <p:spPr>
          <a:xfrm>
            <a:off x="1129553" y="511309"/>
            <a:ext cx="6058784" cy="1221957"/>
          </a:xfrm>
        </p:spPr>
        <p:txBody>
          <a:bodyPr vert="horz" lIns="91440" tIns="45720" rIns="91440" bIns="45720" rtlCol="0" anchor="ctr">
            <a:normAutofit/>
          </a:bodyPr>
          <a:lstStyle/>
          <a:p>
            <a:r>
              <a:rPr lang="en-US" sz="3600" b="1">
                <a:solidFill>
                  <a:schemeClr val="tx2"/>
                </a:solidFill>
                <a:latin typeface="Times New Roman" panose="02020603050405020304" pitchFamily="18" charset="0"/>
                <a:cs typeface="Times New Roman" panose="02020603050405020304" pitchFamily="18" charset="0"/>
              </a:rPr>
              <a:t>Results</a:t>
            </a:r>
            <a:br>
              <a:rPr lang="en-US" sz="3600" b="1">
                <a:solidFill>
                  <a:schemeClr val="tx2"/>
                </a:solidFill>
                <a:latin typeface="Times New Roman" panose="02020603050405020304" pitchFamily="18" charset="0"/>
                <a:cs typeface="Times New Roman" panose="02020603050405020304" pitchFamily="18" charset="0"/>
              </a:rPr>
            </a:br>
            <a:r>
              <a:rPr lang="en-US" sz="3600" b="1">
                <a:solidFill>
                  <a:schemeClr val="tx2"/>
                </a:solidFill>
                <a:latin typeface="Times New Roman" panose="02020603050405020304" pitchFamily="18" charset="0"/>
                <a:cs typeface="Times New Roman" panose="02020603050405020304" pitchFamily="18" charset="0"/>
              </a:rPr>
              <a:t>interpretation(cont.)</a:t>
            </a:r>
            <a:endParaRPr lang="en-US" sz="3600">
              <a:solidFill>
                <a:schemeClr val="tx2"/>
              </a:solidFill>
              <a:latin typeface="Times New Roman" panose="02020603050405020304" pitchFamily="18" charset="0"/>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D3ACFC9-B538-1BC5-068D-38F96F0D906A}"/>
              </a:ext>
            </a:extLst>
          </p:cNvPr>
          <p:cNvSpPr txBox="1"/>
          <p:nvPr/>
        </p:nvSpPr>
        <p:spPr>
          <a:xfrm>
            <a:off x="1129553" y="2420471"/>
            <a:ext cx="5479065" cy="3884410"/>
          </a:xfrm>
          <a:prstGeom prst="rect">
            <a:avLst/>
          </a:prstGeom>
        </p:spPr>
        <p:txBody>
          <a:bodyPr vert="horz" lIns="91440" tIns="45720" rIns="91440" bIns="45720" rtlCol="0" anchor="ctr">
            <a:normAutofit/>
          </a:bodyPr>
          <a:lstStyle/>
          <a:p>
            <a:pPr>
              <a:lnSpc>
                <a:spcPct val="90000"/>
              </a:lnSpc>
              <a:spcAft>
                <a:spcPts val="600"/>
              </a:spcAft>
              <a:buSzPct val="80000"/>
            </a:pPr>
            <a:r>
              <a:rPr lang="en-US" sz="1400" b="1" i="1" u="sng">
                <a:solidFill>
                  <a:schemeClr val="tx2"/>
                </a:solidFill>
                <a:latin typeface="Times New Roman" panose="02020603050405020304" pitchFamily="18" charset="0"/>
                <a:cs typeface="Times New Roman" panose="02020603050405020304" pitchFamily="18" charset="0"/>
              </a:rPr>
              <a:t>4. Species-Specific and Evidence-Based Recommendations</a:t>
            </a: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Planting/management decisions: European Beech and Sweet Cherry could be prioritized for carbon-focused planting, given their higher mean and maximum carbon values.</a:t>
            </a: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Caution: High variability within species (e.g., European Beech) means site and management still matter.</a:t>
            </a:r>
          </a:p>
          <a:p>
            <a:pPr indent="-228600">
              <a:lnSpc>
                <a:spcPct val="90000"/>
              </a:lnSpc>
              <a:spcAft>
                <a:spcPts val="600"/>
              </a:spcAft>
              <a:buSzPct val="80000"/>
              <a:buFont typeface="Arial" panose="020B0604020202020204" pitchFamily="34" charset="0"/>
              <a:buChar char="•"/>
            </a:pPr>
            <a:endParaRPr lang="en-US" sz="1400">
              <a:solidFill>
                <a:schemeClr val="tx2"/>
              </a:solidFill>
              <a:latin typeface="Times New Roman" panose="02020603050405020304" pitchFamily="18" charset="0"/>
              <a:cs typeface="Times New Roman" panose="02020603050405020304" pitchFamily="18" charset="0"/>
            </a:endParaRPr>
          </a:p>
          <a:p>
            <a:pPr>
              <a:lnSpc>
                <a:spcPct val="90000"/>
              </a:lnSpc>
              <a:spcAft>
                <a:spcPts val="600"/>
              </a:spcAft>
              <a:buSzPct val="80000"/>
            </a:pPr>
            <a:r>
              <a:rPr lang="en-US" sz="1400" b="1" i="1" u="sng">
                <a:solidFill>
                  <a:schemeClr val="tx2"/>
                </a:solidFill>
                <a:latin typeface="Times New Roman" panose="02020603050405020304" pitchFamily="18" charset="0"/>
                <a:cs typeface="Times New Roman" panose="02020603050405020304" pitchFamily="18" charset="0"/>
              </a:rPr>
              <a:t>5. Research Gaps Addressed</a:t>
            </a: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Species-level differences: Quantified and visualized.</a:t>
            </a: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Belowground carbon: Now reported, but sample sizes small for many species—underscoring the need for more data.</a:t>
            </a: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Variation and reporting standards: Large SD and range point to the importance of consistent methods and reporting.</a:t>
            </a:r>
          </a:p>
        </p:txBody>
      </p:sp>
      <p:pic>
        <p:nvPicPr>
          <p:cNvPr id="6" name="Picture 5" descr="A close-up of a logo&#10;&#10;AI-generated content may be incorrect.">
            <a:extLst>
              <a:ext uri="{FF2B5EF4-FFF2-40B4-BE49-F238E27FC236}">
                <a16:creationId xmlns:a16="http://schemas.microsoft.com/office/drawing/2014/main" id="{14E2CE25-59DC-6C3E-0A31-339B21BB207A}"/>
              </a:ext>
            </a:extLst>
          </p:cNvPr>
          <p:cNvPicPr>
            <a:picLocks noChangeAspect="1"/>
          </p:cNvPicPr>
          <p:nvPr/>
        </p:nvPicPr>
        <p:blipFill>
          <a:blip r:embed="rId2"/>
          <a:srcRect l="11816" t="-297" r="10965" b="295"/>
          <a:stretch>
            <a:fillRect/>
          </a:stretch>
        </p:blipFill>
        <p:spPr>
          <a:xfrm>
            <a:off x="6712935" y="1995117"/>
            <a:ext cx="5479065" cy="4862884"/>
          </a:xfrm>
          <a:prstGeom prst="rect">
            <a:avLst/>
          </a:prstGeom>
        </p:spPr>
      </p:pic>
      <p:cxnSp>
        <p:nvCxnSpPr>
          <p:cNvPr id="35" name="Straight Connector 34">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8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29EB-0E6A-72D6-3FFC-230FE265611C}"/>
              </a:ext>
            </a:extLst>
          </p:cNvPr>
          <p:cNvSpPr>
            <a:spLocks noGrp="1"/>
          </p:cNvSpPr>
          <p:nvPr>
            <p:ph type="title"/>
          </p:nvPr>
        </p:nvSpPr>
        <p:spPr>
          <a:xfrm>
            <a:off x="1143000" y="533401"/>
            <a:ext cx="4582333" cy="1075760"/>
          </a:xfrm>
        </p:spPr>
        <p:txBody>
          <a:bodyPr>
            <a:normAutofit/>
          </a:bodyPr>
          <a:lstStyle/>
          <a:p>
            <a:r>
              <a:rPr lang="en-US" sz="3600" b="1">
                <a:latin typeface="Times New Roman" panose="02020603050405020304" pitchFamily="18" charset="0"/>
                <a:cs typeface="Times New Roman" panose="02020603050405020304" pitchFamily="18" charset="0"/>
              </a:rPr>
              <a:t>discussion</a:t>
            </a:r>
          </a:p>
        </p:txBody>
      </p:sp>
      <p:sp>
        <p:nvSpPr>
          <p:cNvPr id="6" name="Content Placeholder 5">
            <a:extLst>
              <a:ext uri="{FF2B5EF4-FFF2-40B4-BE49-F238E27FC236}">
                <a16:creationId xmlns:a16="http://schemas.microsoft.com/office/drawing/2014/main" id="{7159FA72-EDE6-64E6-8DD8-FCB23B56B195}"/>
              </a:ext>
            </a:extLst>
          </p:cNvPr>
          <p:cNvSpPr>
            <a:spLocks noGrp="1"/>
          </p:cNvSpPr>
          <p:nvPr>
            <p:ph sz="half" idx="1"/>
          </p:nvPr>
        </p:nvSpPr>
        <p:spPr>
          <a:xfrm>
            <a:off x="543732" y="1609161"/>
            <a:ext cx="5922936" cy="4252470"/>
          </a:xfrm>
        </p:spPr>
        <p:txBody>
          <a:bodyPr>
            <a:normAutofit/>
          </a:bodyPr>
          <a:lstStyle/>
          <a:p>
            <a:pPr marL="0" indent="0" algn="ctr">
              <a:buNone/>
            </a:pPr>
            <a:r>
              <a:rPr lang="en-US" sz="1400" b="1" i="1" u="sng">
                <a:latin typeface="Times New Roman" panose="02020603050405020304" pitchFamily="18" charset="0"/>
                <a:cs typeface="Times New Roman" panose="02020603050405020304" pitchFamily="18" charset="0"/>
              </a:rPr>
              <a:t>Key Findings</a:t>
            </a:r>
          </a:p>
          <a:p>
            <a:pPr marL="0" indent="0">
              <a:buNone/>
            </a:pPr>
            <a:r>
              <a:rPr lang="en-US" sz="1400">
                <a:latin typeface="Times New Roman" panose="02020603050405020304" pitchFamily="18" charset="0"/>
                <a:cs typeface="Times New Roman" panose="02020603050405020304" pitchFamily="18" charset="0"/>
              </a:rPr>
              <a:t>• Substantial species-level variation in both aboveground and belowground carbon storage was observed. European Beech and Sweet Cherry exhibited the highest mean and maximum aboveground carbon values (over 3000 kg), while Nothofagus Antartica and Plane tree stored the least.</a:t>
            </a:r>
          </a:p>
          <a:p>
            <a:pPr marL="0" indent="0">
              <a:buNone/>
            </a:pPr>
            <a:r>
              <a:rPr lang="en-US" sz="1400">
                <a:latin typeface="Times New Roman" panose="02020603050405020304" pitchFamily="18" charset="0"/>
                <a:cs typeface="Times New Roman" panose="02020603050405020304" pitchFamily="18" charset="0"/>
              </a:rPr>
              <a:t>• European Beech showed the greatest variability in carbon storage, with a wide range in both DBH and carbon measures, highlighting its potential for high carbon sequestration but also site- or age-dependent outcomes</a:t>
            </a:r>
          </a:p>
          <a:p>
            <a:pPr marL="0" indent="0">
              <a:buNone/>
            </a:pPr>
            <a:r>
              <a:rPr lang="en-US" sz="1400">
                <a:latin typeface="Times New Roman" panose="02020603050405020304" pitchFamily="18" charset="0"/>
                <a:cs typeface="Times New Roman" panose="02020603050405020304" pitchFamily="18" charset="0"/>
              </a:rPr>
              <a:t>• A strong positive association was found between tree size metrics (DBH, height) and carbon storage, confirming the importance of these parameters for selecting carbon-efficient species.</a:t>
            </a:r>
          </a:p>
          <a:p>
            <a:pPr marL="0" indent="0">
              <a:buNone/>
            </a:pPr>
            <a:r>
              <a:rPr lang="en-US" sz="1400">
                <a:latin typeface="Times New Roman" panose="02020603050405020304" pitchFamily="18" charset="0"/>
                <a:cs typeface="Times New Roman" panose="02020603050405020304" pitchFamily="18" charset="0"/>
              </a:rPr>
              <a:t>• Most species demonstrated low belowground carbon storage compared to aboveground, but the pattern of belowground carbon generally tracked aboveground values.</a:t>
            </a:r>
          </a:p>
        </p:txBody>
      </p:sp>
      <p:sp>
        <p:nvSpPr>
          <p:cNvPr id="8" name="Content Placeholder 7">
            <a:extLst>
              <a:ext uri="{FF2B5EF4-FFF2-40B4-BE49-F238E27FC236}">
                <a16:creationId xmlns:a16="http://schemas.microsoft.com/office/drawing/2014/main" id="{7A0B5226-E370-FB0C-0E9A-97266E79B794}"/>
              </a:ext>
            </a:extLst>
          </p:cNvPr>
          <p:cNvSpPr>
            <a:spLocks noGrp="1"/>
          </p:cNvSpPr>
          <p:nvPr>
            <p:ph sz="half" idx="2"/>
          </p:nvPr>
        </p:nvSpPr>
        <p:spPr>
          <a:xfrm>
            <a:off x="6466668" y="533401"/>
            <a:ext cx="5181600" cy="6130870"/>
          </a:xfrm>
        </p:spPr>
        <p:txBody>
          <a:bodyPr>
            <a:noAutofit/>
          </a:bodyPr>
          <a:lstStyle/>
          <a:p>
            <a:pPr marL="0" indent="0" algn="ctr">
              <a:buNone/>
            </a:pPr>
            <a:r>
              <a:rPr lang="en-US" sz="1400" b="1" i="1" u="sng">
                <a:latin typeface="Times New Roman" panose="02020603050405020304" pitchFamily="18" charset="0"/>
                <a:cs typeface="Times New Roman" panose="02020603050405020304" pitchFamily="18" charset="0"/>
              </a:rPr>
              <a:t>Unexpected Findings</a:t>
            </a:r>
          </a:p>
          <a:p>
            <a:pPr marL="0" indent="0">
              <a:buNone/>
            </a:pPr>
            <a:r>
              <a:rPr lang="en-US" sz="1400">
                <a:latin typeface="Times New Roman" panose="02020603050405020304" pitchFamily="18" charset="0"/>
                <a:cs typeface="Times New Roman" panose="02020603050405020304" pitchFamily="18" charset="0"/>
              </a:rPr>
              <a:t>• European Beech outperformed expectations not only in mean carbon storage but also in maximum values and variability, suggesting a broader ecological amplitude or management effect than previously reported.</a:t>
            </a:r>
          </a:p>
          <a:p>
            <a:pPr marL="0" indent="0">
              <a:buNone/>
            </a:pPr>
            <a:r>
              <a:rPr lang="en-US" sz="1400">
                <a:latin typeface="Times New Roman" panose="02020603050405020304" pitchFamily="18" charset="0"/>
                <a:cs typeface="Times New Roman" panose="02020603050405020304" pitchFamily="18" charset="0"/>
              </a:rPr>
              <a:t>• Significant within-species variation, especially in European Beech and Sweet Cherry, was larger than anticipated and may be due to unmeasured site, age, or management factors.</a:t>
            </a:r>
          </a:p>
          <a:p>
            <a:pPr marL="0" indent="0">
              <a:buNone/>
            </a:pPr>
            <a:r>
              <a:rPr lang="en-US" sz="1400">
                <a:latin typeface="Times New Roman" panose="02020603050405020304" pitchFamily="18" charset="0"/>
                <a:cs typeface="Times New Roman" panose="02020603050405020304" pitchFamily="18" charset="0"/>
              </a:rPr>
              <a:t>• Some species, such as Silver Birch, exhibited lower than expected carbon storage, possibly due to young age, site conditions, or sampling limitations.</a:t>
            </a:r>
          </a:p>
          <a:p>
            <a:pPr marL="0" indent="0">
              <a:buNone/>
            </a:pPr>
            <a:r>
              <a:rPr lang="en-US" sz="1400">
                <a:latin typeface="Times New Roman" panose="02020603050405020304" pitchFamily="18" charset="0"/>
                <a:cs typeface="Times New Roman" panose="02020603050405020304" pitchFamily="18" charset="0"/>
              </a:rPr>
              <a:t>• Limited data on root biomass for several species persisted, reflecting ongoing challenges in belowground measurement.Weaknesses of Previous Studies• Lack of comprehensive belowground data: Most past research focused only on aboveground biomass, neglecting root and soil carbon contributions.</a:t>
            </a:r>
          </a:p>
          <a:p>
            <a:pPr marL="0" indent="0">
              <a:buNone/>
            </a:pPr>
            <a:r>
              <a:rPr lang="en-US" sz="1400">
                <a:latin typeface="Times New Roman" panose="02020603050405020304" pitchFamily="18" charset="0"/>
                <a:cs typeface="Times New Roman" panose="02020603050405020304" pitchFamily="18" charset="0"/>
              </a:rPr>
              <a:t>• Small sample sizes and site-specific focus limited generalizability of findings in earlier work.</a:t>
            </a:r>
          </a:p>
          <a:p>
            <a:pPr marL="0" indent="0">
              <a:buNone/>
            </a:pPr>
            <a:r>
              <a:rPr lang="en-US" sz="1400">
                <a:latin typeface="Times New Roman" panose="02020603050405020304" pitchFamily="18" charset="0"/>
                <a:cs typeface="Times New Roman" panose="02020603050405020304" pitchFamily="18" charset="0"/>
              </a:rPr>
              <a:t>• Inconsistent measurement protocols and reporting standards hindered comparison across studies and over time.</a:t>
            </a:r>
          </a:p>
          <a:p>
            <a:pPr marL="0" indent="0">
              <a:buNone/>
            </a:pPr>
            <a:r>
              <a:rPr lang="en-US" sz="1400">
                <a:latin typeface="Times New Roman" panose="02020603050405020304" pitchFamily="18" charset="0"/>
                <a:cs typeface="Times New Roman" panose="02020603050405020304" pitchFamily="18" charset="0"/>
              </a:rPr>
              <a:t>• Insufficient attention to urban and peri-urban settings, with most studies conducted in forest or plantation environments.</a:t>
            </a:r>
          </a:p>
        </p:txBody>
      </p:sp>
    </p:spTree>
    <p:extLst>
      <p:ext uri="{BB962C8B-B14F-4D97-AF65-F5344CB8AC3E}">
        <p14:creationId xmlns:p14="http://schemas.microsoft.com/office/powerpoint/2010/main" val="1690261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5B5EF-E7DC-65CB-BBC9-75A641561ADE}"/>
              </a:ext>
            </a:extLst>
          </p:cNvPr>
          <p:cNvSpPr>
            <a:spLocks noGrp="1"/>
          </p:cNvSpPr>
          <p:nvPr>
            <p:ph type="title"/>
          </p:nvPr>
        </p:nvSpPr>
        <p:spPr>
          <a:xfrm>
            <a:off x="6096000" y="519111"/>
            <a:ext cx="5435010" cy="1705617"/>
          </a:xfrm>
        </p:spPr>
        <p:txBody>
          <a:bodyPr vert="horz" lIns="91440" tIns="45720" rIns="91440" bIns="45720" rtlCol="0" anchor="ctr">
            <a:normAutofit/>
          </a:bodyPr>
          <a:lstStyle/>
          <a:p>
            <a:r>
              <a:rPr lang="en-US" sz="3600" b="1">
                <a:latin typeface="Times New Roman" panose="02020603050405020304" pitchFamily="18" charset="0"/>
                <a:cs typeface="Times New Roman" panose="02020603050405020304" pitchFamily="18" charset="0"/>
              </a:rPr>
              <a:t>Discussion(cont.)</a:t>
            </a:r>
            <a:endParaRPr lang="en-US" sz="3600">
              <a:latin typeface="Times New Roman" panose="02020603050405020304" pitchFamily="18" charset="0"/>
              <a:cs typeface="Times New Roman" panose="02020603050405020304" pitchFamily="18" charset="0"/>
            </a:endParaRPr>
          </a:p>
        </p:txBody>
      </p:sp>
      <p:sp>
        <p:nvSpPr>
          <p:cNvPr id="27" name="Rectangle 23">
            <a:extLst>
              <a:ext uri="{FF2B5EF4-FFF2-40B4-BE49-F238E27FC236}">
                <a16:creationId xmlns:a16="http://schemas.microsoft.com/office/drawing/2014/main" id="{4CFFC8CC-8357-4EAE-8DE4-28B285E7F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4906370"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941093" y="-5979"/>
            <a:ext cx="2549950" cy="68639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black text on a white background&#10;&#10;AI-generated content may be incorrect.">
            <a:extLst>
              <a:ext uri="{FF2B5EF4-FFF2-40B4-BE49-F238E27FC236}">
                <a16:creationId xmlns:a16="http://schemas.microsoft.com/office/drawing/2014/main" id="{DA893763-1740-3C96-D3A8-92274DCDA457}"/>
              </a:ext>
            </a:extLst>
          </p:cNvPr>
          <p:cNvPicPr>
            <a:picLocks noChangeAspect="1"/>
          </p:cNvPicPr>
          <p:nvPr/>
        </p:nvPicPr>
        <p:blipFill>
          <a:blip r:embed="rId2"/>
          <a:stretch>
            <a:fillRect/>
          </a:stretch>
        </p:blipFill>
        <p:spPr>
          <a:xfrm>
            <a:off x="533399" y="1882522"/>
            <a:ext cx="5029200" cy="3092957"/>
          </a:xfrm>
          <a:prstGeom prst="rect">
            <a:avLst/>
          </a:prstGeom>
        </p:spPr>
      </p:pic>
      <p:sp>
        <p:nvSpPr>
          <p:cNvPr id="3" name="Content Placeholder 2">
            <a:extLst>
              <a:ext uri="{FF2B5EF4-FFF2-40B4-BE49-F238E27FC236}">
                <a16:creationId xmlns:a16="http://schemas.microsoft.com/office/drawing/2014/main" id="{5B74AE8E-5D47-75E2-F250-D87E18E38F3B}"/>
              </a:ext>
            </a:extLst>
          </p:cNvPr>
          <p:cNvSpPr>
            <a:spLocks noGrp="1"/>
          </p:cNvSpPr>
          <p:nvPr>
            <p:ph sz="half" idx="1"/>
          </p:nvPr>
        </p:nvSpPr>
        <p:spPr>
          <a:xfrm>
            <a:off x="6096001" y="2224729"/>
            <a:ext cx="5435010" cy="4099872"/>
          </a:xfrm>
        </p:spPr>
        <p:txBody>
          <a:bodyPr vert="horz" lIns="91440" tIns="45720" rIns="91440" bIns="45720" rtlCol="0">
            <a:normAutofit/>
          </a:bodyPr>
          <a:lstStyle/>
          <a:p>
            <a:pPr marL="0" indent="0">
              <a:lnSpc>
                <a:spcPct val="90000"/>
              </a:lnSpc>
              <a:buNone/>
            </a:pPr>
            <a:r>
              <a:rPr lang="en-US" sz="1400" b="1" i="1" u="sng">
                <a:latin typeface="Times New Roman" panose="02020603050405020304" pitchFamily="18" charset="0"/>
                <a:cs typeface="Times New Roman" panose="02020603050405020304" pitchFamily="18" charset="0"/>
              </a:rPr>
              <a:t>Strengths of Our Study</a:t>
            </a:r>
          </a:p>
          <a:p>
            <a:pPr marL="0" indent="0">
              <a:lnSpc>
                <a:spcPct val="90000"/>
              </a:lnSpc>
              <a:buNone/>
            </a:pPr>
            <a:r>
              <a:rPr lang="en-US" sz="1400">
                <a:latin typeface="Times New Roman" panose="02020603050405020304" pitchFamily="18" charset="0"/>
                <a:cs typeface="Times New Roman" panose="02020603050405020304" pitchFamily="18" charset="0"/>
              </a:rPr>
              <a:t>• Simultaneous assessment of both above- and belowground carbon for each species provides a more holistic understanding of total carbon sequestration potential.</a:t>
            </a:r>
          </a:p>
          <a:p>
            <a:pPr marL="0" indent="0">
              <a:lnSpc>
                <a:spcPct val="90000"/>
              </a:lnSpc>
              <a:buNone/>
            </a:pPr>
            <a:r>
              <a:rPr lang="en-US" sz="1400">
                <a:latin typeface="Times New Roman" panose="02020603050405020304" pitchFamily="18" charset="0"/>
                <a:cs typeface="Times New Roman" panose="02020603050405020304" pitchFamily="18" charset="0"/>
              </a:rPr>
              <a:t>• Inclusion of a range of species and environments increases the relevance for urban and peri-urban planning.• Standardized data collection and reporting facilitates robust comparisons and transparent methodology.</a:t>
            </a:r>
          </a:p>
          <a:p>
            <a:pPr marL="0" indent="0">
              <a:lnSpc>
                <a:spcPct val="90000"/>
              </a:lnSpc>
              <a:buNone/>
            </a:pPr>
            <a:r>
              <a:rPr lang="en-US" sz="1400">
                <a:latin typeface="Times New Roman" panose="02020603050405020304" pitchFamily="18" charset="0"/>
                <a:cs typeface="Times New Roman" panose="02020603050405020304" pitchFamily="18" charset="0"/>
              </a:rPr>
              <a:t>• Quantification of within-species variation supports nuanced recommendations and acknowledges the potential for site and management effects.</a:t>
            </a:r>
          </a:p>
          <a:p>
            <a:pPr marL="0" indent="0">
              <a:lnSpc>
                <a:spcPct val="90000"/>
              </a:lnSpc>
              <a:buNone/>
            </a:pPr>
            <a:r>
              <a:rPr lang="en-US" sz="1400">
                <a:latin typeface="Times New Roman" panose="02020603050405020304" pitchFamily="18" charset="0"/>
                <a:cs typeface="Times New Roman" panose="02020603050405020304" pitchFamily="18" charset="0"/>
              </a:rPr>
              <a:t>• Direct support for evidence-based species selection, addressing a key need for policymakers and land managers.</a:t>
            </a:r>
          </a:p>
        </p:txBody>
      </p:sp>
    </p:spTree>
    <p:extLst>
      <p:ext uri="{BB962C8B-B14F-4D97-AF65-F5344CB8AC3E}">
        <p14:creationId xmlns:p14="http://schemas.microsoft.com/office/powerpoint/2010/main" val="2287225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C5B51-764E-B6B1-4037-17D8020D8026}"/>
              </a:ext>
            </a:extLst>
          </p:cNvPr>
          <p:cNvSpPr>
            <a:spLocks noGrp="1"/>
          </p:cNvSpPr>
          <p:nvPr>
            <p:ph type="title"/>
          </p:nvPr>
        </p:nvSpPr>
        <p:spPr/>
        <p:txBody>
          <a:bodyPr>
            <a:normAutofit/>
          </a:bodyPr>
          <a:lstStyle/>
          <a:p>
            <a:r>
              <a:rPr lang="en-US" sz="3600" b="1">
                <a:solidFill>
                  <a:schemeClr val="tx1"/>
                </a:solidFill>
                <a:latin typeface="Times New Roman" panose="02020603050405020304" pitchFamily="18" charset="0"/>
                <a:cs typeface="Times New Roman" panose="02020603050405020304" pitchFamily="18" charset="0"/>
              </a:rPr>
              <a:t>FOLLOW UP STUDY</a:t>
            </a:r>
          </a:p>
        </p:txBody>
      </p:sp>
      <p:pic>
        <p:nvPicPr>
          <p:cNvPr id="6" name="Picture Placeholder 5">
            <a:extLst>
              <a:ext uri="{FF2B5EF4-FFF2-40B4-BE49-F238E27FC236}">
                <a16:creationId xmlns:a16="http://schemas.microsoft.com/office/drawing/2014/main" id="{05182BEA-FA55-BA7E-8F3F-02D1A4770E8C}"/>
              </a:ext>
            </a:extLst>
          </p:cNvPr>
          <p:cNvPicPr>
            <a:picLocks noGrp="1" noChangeAspect="1"/>
          </p:cNvPicPr>
          <p:nvPr>
            <p:ph type="pic" idx="1"/>
          </p:nvPr>
        </p:nvPicPr>
        <p:blipFill>
          <a:blip r:embed="rId2"/>
          <a:srcRect l="132" r="132"/>
          <a:stretch/>
        </p:blipFill>
        <p:spPr/>
      </p:pic>
      <p:sp>
        <p:nvSpPr>
          <p:cNvPr id="4" name="Text Placeholder 3">
            <a:extLst>
              <a:ext uri="{FF2B5EF4-FFF2-40B4-BE49-F238E27FC236}">
                <a16:creationId xmlns:a16="http://schemas.microsoft.com/office/drawing/2014/main" id="{A5CFDFE1-4100-BC22-72FD-AD6375DF9C0F}"/>
              </a:ext>
            </a:extLst>
          </p:cNvPr>
          <p:cNvSpPr>
            <a:spLocks noGrp="1"/>
          </p:cNvSpPr>
          <p:nvPr>
            <p:ph type="body" sz="half" idx="2"/>
          </p:nvPr>
        </p:nvSpPr>
        <p:spPr>
          <a:xfrm>
            <a:off x="839788" y="2057400"/>
            <a:ext cx="3932237" cy="2743201"/>
          </a:xfrm>
        </p:spPr>
        <p:txBody>
          <a:bodyPr>
            <a:normAutofit/>
          </a:bodyPr>
          <a:lstStyle/>
          <a:p>
            <a:r>
              <a:rPr lang="en-US" sz="1400">
                <a:latin typeface="Times New Roman" panose="02020603050405020304" pitchFamily="18" charset="0"/>
                <a:cs typeface="Times New Roman" panose="02020603050405020304" pitchFamily="18" charset="0"/>
              </a:rPr>
              <a:t>• Design and implement long-term, multi-site studies to monitor how carbon storage evolves in various tree species under different management regimes over decades.</a:t>
            </a:r>
          </a:p>
          <a:p>
            <a:r>
              <a:rPr lang="en-US" sz="1400">
                <a:latin typeface="Times New Roman" panose="02020603050405020304" pitchFamily="18" charset="0"/>
                <a:cs typeface="Times New Roman" panose="02020603050405020304" pitchFamily="18" charset="0"/>
              </a:rPr>
              <a:t>• Launch dedicated research on belowground carbon dynamics using advanced technologies such as ground-penetrating radar and isotopic tracing to close current data gaps.</a:t>
            </a:r>
          </a:p>
          <a:p>
            <a:r>
              <a:rPr lang="en-US" sz="1400">
                <a:latin typeface="Times New Roman" panose="02020603050405020304" pitchFamily="18" charset="0"/>
                <a:cs typeface="Times New Roman" panose="02020603050405020304" pitchFamily="18" charset="0"/>
              </a:rPr>
              <a:t>• Broaden data collection to systematically include environmental variables such as microclimate, soil composition, and water availability in all plots.</a:t>
            </a:r>
          </a:p>
        </p:txBody>
      </p:sp>
    </p:spTree>
    <p:extLst>
      <p:ext uri="{BB962C8B-B14F-4D97-AF65-F5344CB8AC3E}">
        <p14:creationId xmlns:p14="http://schemas.microsoft.com/office/powerpoint/2010/main" val="294018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71FB5-433F-C2F3-51D0-D35207433FEE}"/>
              </a:ext>
            </a:extLst>
          </p:cNvPr>
          <p:cNvSpPr>
            <a:spLocks noGrp="1"/>
          </p:cNvSpPr>
          <p:nvPr>
            <p:ph type="title"/>
          </p:nvPr>
        </p:nvSpPr>
        <p:spPr>
          <a:xfrm>
            <a:off x="1142999" y="625148"/>
            <a:ext cx="3521991" cy="1500594"/>
          </a:xfrm>
        </p:spPr>
        <p:txBody>
          <a:bodyPr>
            <a:normAutofit/>
          </a:bodyPr>
          <a:lstStyle/>
          <a:p>
            <a:r>
              <a:rPr lang="en-US" sz="3600" b="1">
                <a:latin typeface="Times New Roman" panose="02020603050405020304" pitchFamily="18" charset="0"/>
                <a:cs typeface="Times New Roman" panose="02020603050405020304" pitchFamily="18" charset="0"/>
              </a:rPr>
              <a:t>FOLLOW UP STUDY(cont.)</a:t>
            </a:r>
            <a:endParaRPr lang="en-US" sz="3600"/>
          </a:p>
        </p:txBody>
      </p:sp>
      <p:sp>
        <p:nvSpPr>
          <p:cNvPr id="3" name="Content Placeholder 2">
            <a:extLst>
              <a:ext uri="{FF2B5EF4-FFF2-40B4-BE49-F238E27FC236}">
                <a16:creationId xmlns:a16="http://schemas.microsoft.com/office/drawing/2014/main" id="{CEEA5F1A-2B1F-6F86-E238-0187643BB536}"/>
              </a:ext>
            </a:extLst>
          </p:cNvPr>
          <p:cNvSpPr>
            <a:spLocks noGrp="1"/>
          </p:cNvSpPr>
          <p:nvPr>
            <p:ph idx="1"/>
          </p:nvPr>
        </p:nvSpPr>
        <p:spPr>
          <a:xfrm>
            <a:off x="1142999" y="2205038"/>
            <a:ext cx="5198066" cy="3095382"/>
          </a:xfrm>
        </p:spPr>
        <p:txBody>
          <a:bodyPr>
            <a:normAutofit/>
          </a:bodyPr>
          <a:lstStyle/>
          <a:p>
            <a:pPr marL="0" indent="0">
              <a:lnSpc>
                <a:spcPct val="90000"/>
              </a:lnSpc>
              <a:buNone/>
            </a:pPr>
            <a:r>
              <a:rPr lang="en-US" sz="1400">
                <a:latin typeface="Times New Roman" panose="02020603050405020304" pitchFamily="18" charset="0"/>
                <a:cs typeface="Times New Roman" panose="02020603050405020304" pitchFamily="18" charset="0"/>
              </a:rPr>
              <a:t>• Assess the effect of various maintenance interventions, such as pruning, mulching, and irrigation, on carbon accumulation and retention in both dominant and under-represented species.</a:t>
            </a:r>
          </a:p>
          <a:p>
            <a:pPr marL="0" indent="0">
              <a:lnSpc>
                <a:spcPct val="90000"/>
              </a:lnSpc>
              <a:buNone/>
            </a:pPr>
            <a:r>
              <a:rPr lang="en-US" sz="1400">
                <a:latin typeface="Times New Roman" panose="02020603050405020304" pitchFamily="18" charset="0"/>
                <a:cs typeface="Times New Roman" panose="02020603050405020304" pitchFamily="18" charset="0"/>
              </a:rPr>
              <a:t>• Evaluate how selected species perform in real urban and peri-urban environments, especially under stress conditions like drought, pollution, or compacted soils.</a:t>
            </a:r>
          </a:p>
          <a:p>
            <a:pPr marL="0" indent="0">
              <a:lnSpc>
                <a:spcPct val="90000"/>
              </a:lnSpc>
              <a:buNone/>
            </a:pPr>
            <a:r>
              <a:rPr lang="en-US" sz="1400">
                <a:latin typeface="Times New Roman" panose="02020603050405020304" pitchFamily="18" charset="0"/>
                <a:cs typeface="Times New Roman" panose="02020603050405020304" pitchFamily="18" charset="0"/>
              </a:rPr>
              <a:t>• Advocate for and participate in the creation of open-access, international databases for tree carbon data to enable larger meta-analyses and model development.</a:t>
            </a:r>
          </a:p>
          <a:p>
            <a:pPr marL="0" indent="0">
              <a:lnSpc>
                <a:spcPct val="90000"/>
              </a:lnSpc>
              <a:buNone/>
            </a:pPr>
            <a:r>
              <a:rPr lang="en-US" sz="1400">
                <a:latin typeface="Times New Roman" panose="02020603050405020304" pitchFamily="18" charset="0"/>
                <a:cs typeface="Times New Roman" panose="02020603050405020304" pitchFamily="18" charset="0"/>
              </a:rPr>
              <a:t>• Investigate genetic and ecological factors that underlie variation in carbon storage among and within species, and explore socio-economic impacts and community perceptions of carbon-focused planting strategies.</a:t>
            </a:r>
          </a:p>
        </p:txBody>
      </p:sp>
      <p:sp>
        <p:nvSpPr>
          <p:cNvPr id="13"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diagram of circles and arrows&#10;&#10;AI-generated content may be incorrect.">
            <a:extLst>
              <a:ext uri="{FF2B5EF4-FFF2-40B4-BE49-F238E27FC236}">
                <a16:creationId xmlns:a16="http://schemas.microsoft.com/office/drawing/2014/main" id="{C94F2F65-66F9-1C9F-B914-8E82BC9DC0A9}"/>
              </a:ext>
            </a:extLst>
          </p:cNvPr>
          <p:cNvPicPr>
            <a:picLocks noChangeAspect="1"/>
          </p:cNvPicPr>
          <p:nvPr/>
        </p:nvPicPr>
        <p:blipFill>
          <a:blip r:embed="rId2"/>
          <a:stretch>
            <a:fillRect/>
          </a:stretch>
        </p:blipFill>
        <p:spPr>
          <a:xfrm>
            <a:off x="7364458" y="533400"/>
            <a:ext cx="4005945" cy="2732261"/>
          </a:xfrm>
          <a:prstGeom prst="rect">
            <a:avLst/>
          </a:prstGeom>
        </p:spPr>
      </p:pic>
      <p:pic>
        <p:nvPicPr>
          <p:cNvPr id="6" name="Picture 5" descr="A diagram of a tree growing from a tree&#10;&#10;AI-generated content may be incorrect.">
            <a:extLst>
              <a:ext uri="{FF2B5EF4-FFF2-40B4-BE49-F238E27FC236}">
                <a16:creationId xmlns:a16="http://schemas.microsoft.com/office/drawing/2014/main" id="{9DC6EBDA-B0D4-E0BB-B374-7B10D3F4892A}"/>
              </a:ext>
            </a:extLst>
          </p:cNvPr>
          <p:cNvPicPr>
            <a:picLocks noChangeAspect="1"/>
          </p:cNvPicPr>
          <p:nvPr/>
        </p:nvPicPr>
        <p:blipFill>
          <a:blip r:embed="rId3"/>
          <a:stretch>
            <a:fillRect/>
          </a:stretch>
        </p:blipFill>
        <p:spPr>
          <a:xfrm>
            <a:off x="7076261" y="3592340"/>
            <a:ext cx="4766694" cy="2732260"/>
          </a:xfrm>
          <a:prstGeom prst="rect">
            <a:avLst/>
          </a:prstGeom>
        </p:spPr>
      </p:pic>
    </p:spTree>
    <p:extLst>
      <p:ext uri="{BB962C8B-B14F-4D97-AF65-F5344CB8AC3E}">
        <p14:creationId xmlns:p14="http://schemas.microsoft.com/office/powerpoint/2010/main" val="964074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394E7-DA60-9989-B82A-D0DCDD98CABE}"/>
              </a:ext>
            </a:extLst>
          </p:cNvPr>
          <p:cNvSpPr>
            <a:spLocks noGrp="1"/>
          </p:cNvSpPr>
          <p:nvPr>
            <p:ph type="title"/>
          </p:nvPr>
        </p:nvSpPr>
        <p:spPr>
          <a:xfrm>
            <a:off x="1129553" y="511309"/>
            <a:ext cx="9577116" cy="1221957"/>
          </a:xfrm>
        </p:spPr>
        <p:txBody>
          <a:bodyPr anchor="ctr">
            <a:normAutofit/>
          </a:bodyPr>
          <a:lstStyle/>
          <a:p>
            <a:r>
              <a:rPr lang="en-US" sz="3600" b="1">
                <a:latin typeface="Times New Roman" panose="02020603050405020304" pitchFamily="18" charset="0"/>
                <a:cs typeface="Times New Roman" panose="02020603050405020304" pitchFamily="18" charset="0"/>
              </a:rPr>
              <a:t>FOLLOW UP STUDY(cont.)</a:t>
            </a:r>
            <a:endParaRPr lang="en-US" sz="3600"/>
          </a:p>
        </p:txBody>
      </p:sp>
      <p:cxnSp>
        <p:nvCxnSpPr>
          <p:cNvPr id="13" name="Straight Connector 12">
            <a:extLst>
              <a:ext uri="{FF2B5EF4-FFF2-40B4-BE49-F238E27FC236}">
                <a16:creationId xmlns:a16="http://schemas.microsoft.com/office/drawing/2014/main" id="{7971A1EC-5980-40B2-973F-0D3D6630DB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0049A56-C4C2-4C0F-9F4F-D0E34391D96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FD4DDE-11E5-12CD-C536-B52BAA7EC120}"/>
              </a:ext>
            </a:extLst>
          </p:cNvPr>
          <p:cNvSpPr>
            <a:spLocks noGrp="1"/>
          </p:cNvSpPr>
          <p:nvPr>
            <p:ph idx="1"/>
          </p:nvPr>
        </p:nvSpPr>
        <p:spPr>
          <a:xfrm>
            <a:off x="1129553" y="2420471"/>
            <a:ext cx="5479065" cy="3884410"/>
          </a:xfrm>
        </p:spPr>
        <p:txBody>
          <a:bodyPr anchor="ctr">
            <a:normAutofit/>
          </a:bodyPr>
          <a:lstStyle/>
          <a:p>
            <a:pPr marL="0" indent="0">
              <a:lnSpc>
                <a:spcPct val="90000"/>
              </a:lnSpc>
              <a:buNone/>
            </a:pPr>
            <a:r>
              <a:rPr lang="en-US" sz="1400" b="1">
                <a:latin typeface="Times New Roman" panose="02020603050405020304" pitchFamily="18" charset="0"/>
                <a:cs typeface="Times New Roman" panose="02020603050405020304" pitchFamily="18" charset="0"/>
              </a:rPr>
              <a:t> </a:t>
            </a:r>
            <a:r>
              <a:rPr lang="en-US" sz="1400" b="1" i="1" u="sng">
                <a:latin typeface="Times New Roman" panose="02020603050405020304" pitchFamily="18" charset="0"/>
                <a:cs typeface="Times New Roman" panose="02020603050405020304" pitchFamily="18" charset="0"/>
              </a:rPr>
              <a:t>Limitations and Areas for Improvement</a:t>
            </a:r>
          </a:p>
          <a:p>
            <a:pPr>
              <a:lnSpc>
                <a:spcPct val="90000"/>
              </a:lnSpc>
            </a:pPr>
            <a:r>
              <a:rPr lang="en-US" sz="1400">
                <a:latin typeface="Times New Roman" panose="02020603050405020304" pitchFamily="18" charset="0"/>
                <a:cs typeface="Times New Roman" panose="02020603050405020304" pitchFamily="18" charset="0"/>
              </a:rPr>
              <a:t>Acknowledge sample size limitations for certain species, especially those with data from single individuals.</a:t>
            </a:r>
          </a:p>
          <a:p>
            <a:pPr>
              <a:lnSpc>
                <a:spcPct val="90000"/>
              </a:lnSpc>
            </a:pPr>
            <a:r>
              <a:rPr lang="en-US" sz="1400">
                <a:latin typeface="Times New Roman" panose="02020603050405020304" pitchFamily="18" charset="0"/>
                <a:cs typeface="Times New Roman" panose="02020603050405020304" pitchFamily="18" charset="0"/>
              </a:rPr>
              <a:t>Note potential measurement uncertainties, particularly for belowground carbon estimates.</a:t>
            </a:r>
          </a:p>
          <a:p>
            <a:pPr>
              <a:lnSpc>
                <a:spcPct val="90000"/>
              </a:lnSpc>
            </a:pPr>
            <a:r>
              <a:rPr lang="en-US" sz="1400">
                <a:latin typeface="Times New Roman" panose="02020603050405020304" pitchFamily="18" charset="0"/>
                <a:cs typeface="Times New Roman" panose="02020603050405020304" pitchFamily="18" charset="0"/>
              </a:rPr>
              <a:t>Address the lack of long-term data in the current study and its impact on understanding lifetime carbon accumulation.</a:t>
            </a:r>
          </a:p>
          <a:p>
            <a:pPr>
              <a:lnSpc>
                <a:spcPct val="90000"/>
              </a:lnSpc>
            </a:pPr>
            <a:r>
              <a:rPr lang="en-US" sz="1400">
                <a:latin typeface="Times New Roman" panose="02020603050405020304" pitchFamily="18" charset="0"/>
                <a:cs typeface="Times New Roman" panose="02020603050405020304" pitchFamily="18" charset="0"/>
              </a:rPr>
              <a:t>Suggest incorporating remote sensing or citizen science approaches for broader and more frequent data collection.</a:t>
            </a:r>
          </a:p>
          <a:p>
            <a:pPr>
              <a:lnSpc>
                <a:spcPct val="90000"/>
              </a:lnSpc>
            </a:pPr>
            <a:r>
              <a:rPr lang="en-US" sz="1400">
                <a:latin typeface="Times New Roman" panose="02020603050405020304" pitchFamily="18" charset="0"/>
                <a:cs typeface="Times New Roman" panose="02020603050405020304" pitchFamily="18" charset="0"/>
              </a:rPr>
              <a:t>Recommend future studies to include a wider range of tree ages and management regimes for a more comprehensive picture.</a:t>
            </a:r>
          </a:p>
          <a:p>
            <a:pPr>
              <a:lnSpc>
                <a:spcPct val="90000"/>
              </a:lnSpc>
            </a:pPr>
            <a:endParaRPr lang="en-US" sz="1400">
              <a:latin typeface="Times New Roman" panose="02020603050405020304" pitchFamily="18" charset="0"/>
              <a:cs typeface="Times New Roman" panose="02020603050405020304" pitchFamily="18" charset="0"/>
            </a:endParaRPr>
          </a:p>
        </p:txBody>
      </p:sp>
      <p:pic>
        <p:nvPicPr>
          <p:cNvPr id="4" name="Picture 3" descr="A pie chart with numbers and text&#10;&#10;AI-generated content may be incorrect.">
            <a:extLst>
              <a:ext uri="{FF2B5EF4-FFF2-40B4-BE49-F238E27FC236}">
                <a16:creationId xmlns:a16="http://schemas.microsoft.com/office/drawing/2014/main" id="{E9047639-130B-CE71-BBEE-4D65C9A127BE}"/>
              </a:ext>
            </a:extLst>
          </p:cNvPr>
          <p:cNvPicPr>
            <a:picLocks noChangeAspect="1"/>
          </p:cNvPicPr>
          <p:nvPr/>
        </p:nvPicPr>
        <p:blipFill>
          <a:blip r:embed="rId2"/>
          <a:srcRect l="17736" r="22774" b="1"/>
          <a:stretch>
            <a:fillRect/>
          </a:stretch>
        </p:blipFill>
        <p:spPr>
          <a:xfrm>
            <a:off x="7225552" y="1995117"/>
            <a:ext cx="4966447" cy="4862884"/>
          </a:xfrm>
          <a:prstGeom prst="rect">
            <a:avLst/>
          </a:prstGeom>
        </p:spPr>
      </p:pic>
      <p:cxnSp>
        <p:nvCxnSpPr>
          <p:cNvPr id="19" name="Straight Connector 18">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F4B59ED-5E74-E1AF-6D74-3E2DF59AD354}"/>
              </a:ext>
            </a:extLst>
          </p:cNvPr>
          <p:cNvSpPr txBox="1"/>
          <p:nvPr/>
        </p:nvSpPr>
        <p:spPr>
          <a:xfrm>
            <a:off x="3979189" y="6457237"/>
            <a:ext cx="8450451" cy="400110"/>
          </a:xfrm>
          <a:prstGeom prst="rect">
            <a:avLst/>
          </a:prstGeom>
          <a:noFill/>
        </p:spPr>
        <p:txBody>
          <a:bodyPr wrap="square">
            <a:spAutoFit/>
          </a:bodyPr>
          <a:lstStyle/>
          <a:p>
            <a:r>
              <a:rPr lang="en-US" sz="1000"/>
              <a:t>https://www.google.com/url?sa=i&amp;url=https%3A%2F%2Fwww.cundall.com%2Fideas%2Fblog%2Fcarbon-sequestration-of-trees&amp;psig=AOvVaw2I7tcK0wLZFsmUjK3gYNQK&amp;ust=1751190771407000&amp;source=images&amp;cd=vfe&amp;opi=89978449&amp;ved=0CBcQjhxqFwoTCIjpz5Hsk44DFQAAAAAdAAAAABAV</a:t>
            </a:r>
          </a:p>
        </p:txBody>
      </p:sp>
    </p:spTree>
    <p:extLst>
      <p:ext uri="{BB962C8B-B14F-4D97-AF65-F5344CB8AC3E}">
        <p14:creationId xmlns:p14="http://schemas.microsoft.com/office/powerpoint/2010/main" val="240436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3340D-0015-8CA2-4730-C89E9901BF07}"/>
              </a:ext>
            </a:extLst>
          </p:cNvPr>
          <p:cNvSpPr>
            <a:spLocks noGrp="1"/>
          </p:cNvSpPr>
          <p:nvPr>
            <p:ph type="title"/>
          </p:nvPr>
        </p:nvSpPr>
        <p:spPr/>
        <p:txBody>
          <a:bodyPr>
            <a:normAutofit/>
          </a:bodyPr>
          <a:lstStyle/>
          <a:p>
            <a:r>
              <a:rPr lang="en-US" sz="3600" b="1">
                <a:latin typeface="Times New Roman" panose="02020603050405020304" pitchFamily="18" charset="0"/>
                <a:cs typeface="Times New Roman" panose="02020603050405020304" pitchFamily="18" charset="0"/>
              </a:rPr>
              <a:t>FOLLOW UP STUDY(cont.)</a:t>
            </a:r>
            <a:endParaRPr lang="en-US" sz="3600"/>
          </a:p>
        </p:txBody>
      </p:sp>
      <p:sp>
        <p:nvSpPr>
          <p:cNvPr id="3" name="Content Placeholder 2">
            <a:extLst>
              <a:ext uri="{FF2B5EF4-FFF2-40B4-BE49-F238E27FC236}">
                <a16:creationId xmlns:a16="http://schemas.microsoft.com/office/drawing/2014/main" id="{48561355-39E1-797B-94C9-340A082EFD5C}"/>
              </a:ext>
            </a:extLst>
          </p:cNvPr>
          <p:cNvSpPr>
            <a:spLocks noGrp="1"/>
          </p:cNvSpPr>
          <p:nvPr>
            <p:ph idx="1"/>
          </p:nvPr>
        </p:nvSpPr>
        <p:spPr>
          <a:xfrm>
            <a:off x="560439" y="1578078"/>
            <a:ext cx="11179277" cy="3524864"/>
          </a:xfrm>
        </p:spPr>
        <p:txBody>
          <a:bodyPr>
            <a:normAutofit/>
          </a:bodyPr>
          <a:lstStyle/>
          <a:p>
            <a:pPr marL="0" indent="0" algn="ctr">
              <a:buNone/>
            </a:pPr>
            <a:r>
              <a:rPr lang="en-US" sz="1400" b="1" i="1" u="sng">
                <a:latin typeface="Times New Roman" panose="02020603050405020304" pitchFamily="18" charset="0"/>
                <a:cs typeface="Times New Roman" panose="02020603050405020304" pitchFamily="18" charset="0"/>
              </a:rPr>
              <a:t>Further Explanation:</a:t>
            </a:r>
          </a:p>
          <a:p>
            <a:r>
              <a:rPr lang="en-US" sz="1400" b="1">
                <a:latin typeface="Times New Roman" panose="02020603050405020304" pitchFamily="18" charset="0"/>
                <a:cs typeface="Times New Roman" panose="02020603050405020304" pitchFamily="18" charset="0"/>
              </a:rPr>
              <a:t>Box plots/bar charts</a:t>
            </a:r>
            <a:r>
              <a:rPr lang="en-US" sz="1400">
                <a:latin typeface="Times New Roman" panose="02020603050405020304" pitchFamily="18" charset="0"/>
                <a:cs typeface="Times New Roman" panose="02020603050405020304" pitchFamily="18" charset="0"/>
              </a:rPr>
              <a:t> can be enhanced by grouping or color-coding trees from urban, peri-urban, or rural settings (if this info is available), making it possible to visually explore species adaptation and performance under different site conditions.</a:t>
            </a:r>
          </a:p>
          <a:p>
            <a:r>
              <a:rPr lang="en-US" sz="1400" b="1">
                <a:latin typeface="Times New Roman" panose="02020603050405020304" pitchFamily="18" charset="0"/>
                <a:cs typeface="Times New Roman" panose="02020603050405020304" pitchFamily="18" charset="0"/>
              </a:rPr>
              <a:t>Spearman’s correlation</a:t>
            </a:r>
            <a:r>
              <a:rPr lang="en-US" sz="1400">
                <a:latin typeface="Times New Roman" panose="02020603050405020304" pitchFamily="18" charset="0"/>
                <a:cs typeface="Times New Roman" panose="02020603050405020304" pitchFamily="18" charset="0"/>
              </a:rPr>
              <a:t> is robust for small sample sizes and can be used to examine relationships between ecological/management factors (such as DBHcm, Heightm, or even Distancefromtreem if relevant) and carbon storage. This can help address the research gap regarding the impact of these factors on species-level carbon sequestration.</a:t>
            </a:r>
          </a:p>
          <a:p>
            <a:pPr marL="0" indent="0" algn="ctr">
              <a:buNone/>
            </a:pPr>
            <a:r>
              <a:rPr lang="en-US" sz="1400" b="1" i="1" u="sng">
                <a:latin typeface="Times New Roman" panose="02020603050405020304" pitchFamily="18" charset="0"/>
                <a:cs typeface="Times New Roman" panose="02020603050405020304" pitchFamily="18" charset="0"/>
              </a:rPr>
              <a:t>Technology and Innovation in Carbon Assessment</a:t>
            </a:r>
          </a:p>
          <a:p>
            <a:r>
              <a:rPr lang="en-US" sz="1400"/>
              <a:t> Utilize remote sensing, drone imagery, and GIS mapping to monitor carbon sequestration at larger spatial scales and over time. </a:t>
            </a:r>
          </a:p>
          <a:p>
            <a:r>
              <a:rPr lang="en-US" sz="1400"/>
              <a:t> Develop user-friendly digital tools and apps for communities and practitioners to track tree growth and estimate carbon storage. </a:t>
            </a:r>
          </a:p>
          <a:p>
            <a:r>
              <a:rPr lang="en-US" sz="1400"/>
              <a:t> Pilot new methods for rapid, non-destructive measurement of root and soil carbon, including portable sensors and machine learning-assisted image analysis. </a:t>
            </a:r>
          </a:p>
          <a:p>
            <a:r>
              <a:rPr lang="en-US" sz="1400"/>
              <a:t> Test citizen science frameworks where local volunteers contribute to carbon data collection and tree monitoring.</a:t>
            </a:r>
          </a:p>
          <a:p>
            <a:pPr marL="0" indent="0">
              <a:buNone/>
            </a:pP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344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20E4-4AB0-6083-7AE6-82FDDDB2D925}"/>
              </a:ext>
            </a:extLst>
          </p:cNvPr>
          <p:cNvSpPr>
            <a:spLocks noGrp="1"/>
          </p:cNvSpPr>
          <p:nvPr>
            <p:ph type="title"/>
          </p:nvPr>
        </p:nvSpPr>
        <p:spPr/>
        <p:txBody>
          <a:bodyPr>
            <a:normAutofit/>
          </a:bodyPr>
          <a:lstStyle/>
          <a:p>
            <a:r>
              <a:rPr lang="en-US" sz="3600" b="1">
                <a:latin typeface="Times New Roman" panose="02020603050405020304" pitchFamily="18" charset="0"/>
                <a:cs typeface="Times New Roman" panose="02020603050405020304" pitchFamily="18" charset="0"/>
              </a:rPr>
              <a:t>FOLLOW UP STUDY(cont.)</a:t>
            </a:r>
            <a:endParaRPr lang="en-US" sz="3600"/>
          </a:p>
        </p:txBody>
      </p:sp>
      <p:sp>
        <p:nvSpPr>
          <p:cNvPr id="3" name="Content Placeholder 2">
            <a:extLst>
              <a:ext uri="{FF2B5EF4-FFF2-40B4-BE49-F238E27FC236}">
                <a16:creationId xmlns:a16="http://schemas.microsoft.com/office/drawing/2014/main" id="{8C3C2021-F3B5-7265-1F4B-36DC5A509705}"/>
              </a:ext>
            </a:extLst>
          </p:cNvPr>
          <p:cNvSpPr>
            <a:spLocks noGrp="1"/>
          </p:cNvSpPr>
          <p:nvPr>
            <p:ph idx="1"/>
          </p:nvPr>
        </p:nvSpPr>
        <p:spPr>
          <a:xfrm>
            <a:off x="1143000" y="2009554"/>
            <a:ext cx="9906000" cy="2267478"/>
          </a:xfrm>
        </p:spPr>
        <p:txBody>
          <a:bodyPr>
            <a:normAutofit/>
          </a:bodyPr>
          <a:lstStyle/>
          <a:p>
            <a:pPr marL="0" indent="0">
              <a:buNone/>
            </a:pPr>
            <a:r>
              <a:rPr lang="en-US" sz="1400" b="1" i="1" u="sng">
                <a:latin typeface="Times New Roman" panose="02020603050405020304" pitchFamily="18" charset="0"/>
                <a:cs typeface="Times New Roman" panose="02020603050405020304" pitchFamily="18" charset="0"/>
              </a:rPr>
              <a:t>Multidisciplinary Approaches for Future Research</a:t>
            </a:r>
          </a:p>
          <a:p>
            <a:pPr marL="0" indent="0">
              <a:buNone/>
            </a:pPr>
            <a:r>
              <a:rPr lang="en-US" sz="1400">
                <a:latin typeface="Times New Roman" panose="02020603050405020304" pitchFamily="18" charset="0"/>
                <a:cs typeface="Times New Roman" panose="02020603050405020304" pitchFamily="18" charset="0"/>
              </a:rPr>
              <a:t>• Collaborate with soil scientists, ecologists, and urban planners to develop integrated models of carbon sequestration that account for interactions between trees and their environment. </a:t>
            </a:r>
          </a:p>
          <a:p>
            <a:pPr marL="0" indent="0">
              <a:buNone/>
            </a:pPr>
            <a:r>
              <a:rPr lang="en-US" sz="1400">
                <a:latin typeface="Times New Roman" panose="02020603050405020304" pitchFamily="18" charset="0"/>
                <a:cs typeface="Times New Roman" panose="02020603050405020304" pitchFamily="18" charset="0"/>
              </a:rPr>
              <a:t>• Investigate the impacts of pests, diseases, and climate change on the long-term carbon storage potential of different species. </a:t>
            </a:r>
          </a:p>
          <a:p>
            <a:pPr marL="0" indent="0">
              <a:buNone/>
            </a:pPr>
            <a:r>
              <a:rPr lang="en-US" sz="1400">
                <a:latin typeface="Times New Roman" panose="02020603050405020304" pitchFamily="18" charset="0"/>
                <a:cs typeface="Times New Roman" panose="02020603050405020304" pitchFamily="18" charset="0"/>
              </a:rPr>
              <a:t>• Explore the role of mixed-species plantings versus monocultures in enhancing overall carbon stocks and ecosystem resilience. </a:t>
            </a:r>
          </a:p>
          <a:p>
            <a:pPr marL="0" indent="0">
              <a:buNone/>
            </a:pPr>
            <a:r>
              <a:rPr lang="en-US" sz="1400">
                <a:latin typeface="Times New Roman" panose="02020603050405020304" pitchFamily="18" charset="0"/>
                <a:cs typeface="Times New Roman" panose="02020603050405020304" pitchFamily="18" charset="0"/>
              </a:rPr>
              <a:t>• Examine social and economic factors, such as public acceptance and cost-effectiveness, that influence the success of carbon-focused tree planting initiatives.</a:t>
            </a:r>
          </a:p>
          <a:p>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321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38393-BDE4-7D7B-BA86-4188EE44A443}"/>
              </a:ext>
            </a:extLst>
          </p:cNvPr>
          <p:cNvSpPr>
            <a:spLocks noGrp="1"/>
          </p:cNvSpPr>
          <p:nvPr>
            <p:ph type="ctrTitle"/>
          </p:nvPr>
        </p:nvSpPr>
        <p:spPr>
          <a:xfrm>
            <a:off x="241964" y="282686"/>
            <a:ext cx="4493885" cy="1315981"/>
          </a:xfrm>
        </p:spPr>
        <p:txBody>
          <a:bodyPr>
            <a:normAutofit/>
          </a:bodyPr>
          <a:lstStyle/>
          <a:p>
            <a:pPr algn="l"/>
            <a:r>
              <a:rPr lang="en-US" sz="3600" b="1">
                <a:latin typeface="Times New Roman" panose="02020603050405020304" pitchFamily="18" charset="0"/>
                <a:cs typeface="Times New Roman" panose="02020603050405020304" pitchFamily="18" charset="0"/>
              </a:rPr>
              <a:t>FOLLOW UP STUDY conclusion</a:t>
            </a:r>
            <a:endParaRPr lang="en-US" sz="3600"/>
          </a:p>
        </p:txBody>
      </p:sp>
      <p:cxnSp>
        <p:nvCxnSpPr>
          <p:cNvPr id="12" name="Straight Connector 11">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white background&#10;&#10;AI-generated content may be incorrect.">
            <a:extLst>
              <a:ext uri="{FF2B5EF4-FFF2-40B4-BE49-F238E27FC236}">
                <a16:creationId xmlns:a16="http://schemas.microsoft.com/office/drawing/2014/main" id="{2C9E2F3F-2261-B9DC-A5D7-39C1B047C88C}"/>
              </a:ext>
            </a:extLst>
          </p:cNvPr>
          <p:cNvPicPr>
            <a:picLocks noChangeAspect="1"/>
          </p:cNvPicPr>
          <p:nvPr/>
        </p:nvPicPr>
        <p:blipFill>
          <a:blip r:embed="rId2"/>
          <a:stretch>
            <a:fillRect/>
          </a:stretch>
        </p:blipFill>
        <p:spPr>
          <a:xfrm>
            <a:off x="6851106" y="1706205"/>
            <a:ext cx="5340893" cy="3660666"/>
          </a:xfrm>
          <a:prstGeom prst="rect">
            <a:avLst/>
          </a:prstGeom>
        </p:spPr>
      </p:pic>
      <p:sp>
        <p:nvSpPr>
          <p:cNvPr id="8" name="TextBox 7">
            <a:extLst>
              <a:ext uri="{FF2B5EF4-FFF2-40B4-BE49-F238E27FC236}">
                <a16:creationId xmlns:a16="http://schemas.microsoft.com/office/drawing/2014/main" id="{B3FC29B1-FFE1-7188-9B1D-18527657691D}"/>
              </a:ext>
            </a:extLst>
          </p:cNvPr>
          <p:cNvSpPr txBox="1"/>
          <p:nvPr/>
        </p:nvSpPr>
        <p:spPr>
          <a:xfrm>
            <a:off x="112284" y="1598667"/>
            <a:ext cx="7594802" cy="2445093"/>
          </a:xfrm>
          <a:prstGeom prst="rect">
            <a:avLst/>
          </a:prstGeom>
          <a:noFill/>
        </p:spPr>
        <p:txBody>
          <a:bodyPr wrap="square">
            <a:spAutoFit/>
          </a:bodyPr>
          <a:lstStyle/>
          <a:p>
            <a:pPr algn="just">
              <a:lnSpc>
                <a:spcPct val="110000"/>
              </a:lnSpc>
            </a:pPr>
            <a:r>
              <a:rPr lang="en-US" sz="1400" b="0" spc="0">
                <a:latin typeface="Times New Roman" panose="02020603050405020304" pitchFamily="18" charset="0"/>
                <a:cs typeface="Times New Roman" panose="02020603050405020304" pitchFamily="18" charset="0"/>
              </a:rPr>
              <a:t>The findings from this study highlight the significant impact of tree species selection on carbon sequestration potential, particularly in urban and peri-urban environments. By prioritizing high-performing species and adopting standardized, comprehensive measurement methods, land managers and policymakers can greatly enhance the effectiveness of carbon-focused planting initiatives. However, to build on these insights, there is a clear need for ongoing research that addresses current data gaps, especially regarding belowground carbon and long-term species performance. Future studies should integrate advanced measurement technologies, broader environmental variables, and real-world management scenarios to refine species selection guidelines. Through these combined efforts, we can develop robust, evidence-based strategies that maximize both carbon storage and ecosystem resilience, supporting climate action goals while promoting healthier urban landscapes.</a:t>
            </a:r>
          </a:p>
        </p:txBody>
      </p:sp>
    </p:spTree>
    <p:extLst>
      <p:ext uri="{BB962C8B-B14F-4D97-AF65-F5344CB8AC3E}">
        <p14:creationId xmlns:p14="http://schemas.microsoft.com/office/powerpoint/2010/main" val="314036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25FF23-3BCA-DFFA-1AE5-B0E768205A2D}"/>
              </a:ext>
            </a:extLst>
          </p:cNvPr>
          <p:cNvSpPr txBox="1"/>
          <p:nvPr/>
        </p:nvSpPr>
        <p:spPr>
          <a:xfrm>
            <a:off x="1129553" y="638174"/>
            <a:ext cx="10529048" cy="14763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i="1" cap="all">
                <a:solidFill>
                  <a:schemeClr val="tx2"/>
                </a:solidFill>
                <a:latin typeface="Times New Roman" panose="02020603050405020304" pitchFamily="18" charset="0"/>
                <a:ea typeface="+mj-ea"/>
                <a:cs typeface="Times New Roman" panose="02020603050405020304" pitchFamily="18" charset="0"/>
              </a:rPr>
              <a:t>Table of contents</a:t>
            </a:r>
          </a:p>
        </p:txBody>
      </p:sp>
      <p:cxnSp>
        <p:nvCxnSpPr>
          <p:cNvPr id="38" name="Straight Connector 37">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1129553" y="1784555"/>
            <a:ext cx="4632341" cy="4435271"/>
          </a:xfrm>
        </p:spPr>
        <p:txBody>
          <a:bodyPr vert="horz" lIns="91440" tIns="45720" rIns="91440" bIns="45720" rtlCol="0">
            <a:normAutofit/>
          </a:bodyPr>
          <a:lstStyle/>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Aim</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Objectives</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Introduction</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Research problem</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Our research importance</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Data collection and methods</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Methadology</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Results</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Discussion</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Recommendation</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Follow on study</a:t>
            </a:r>
          </a:p>
          <a:p>
            <a:pPr marL="285750" indent="-228600">
              <a:lnSpc>
                <a:spcPct val="90000"/>
              </a:lnSpc>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References</a:t>
            </a:r>
          </a:p>
          <a:p>
            <a:pPr marL="285750" indent="-228600">
              <a:lnSpc>
                <a:spcPct val="90000"/>
              </a:lnSpc>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a:p>
            <a:pPr marL="285750" indent="-228600">
              <a:lnSpc>
                <a:spcPct val="90000"/>
              </a:lnSpc>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p:txBody>
      </p:sp>
      <p:cxnSp>
        <p:nvCxnSpPr>
          <p:cNvPr id="40" name="Straight Connector 39">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logo&#10;&#10;AI-generated content may be incorrect.">
            <a:extLst>
              <a:ext uri="{FF2B5EF4-FFF2-40B4-BE49-F238E27FC236}">
                <a16:creationId xmlns:a16="http://schemas.microsoft.com/office/drawing/2014/main" id="{79F77294-B0E3-6419-F24F-7D816FCFA5CC}"/>
              </a:ext>
            </a:extLst>
          </p:cNvPr>
          <p:cNvPicPr>
            <a:picLocks noChangeAspect="1"/>
          </p:cNvPicPr>
          <p:nvPr/>
        </p:nvPicPr>
        <p:blipFill>
          <a:blip r:embed="rId3"/>
          <a:stretch>
            <a:fillRect/>
          </a:stretch>
        </p:blipFill>
        <p:spPr>
          <a:xfrm>
            <a:off x="6361528" y="866633"/>
            <a:ext cx="5110163" cy="2733937"/>
          </a:xfrm>
          <a:prstGeom prst="rect">
            <a:avLst/>
          </a:prstGeom>
        </p:spPr>
      </p:pic>
    </p:spTree>
    <p:extLst>
      <p:ext uri="{BB962C8B-B14F-4D97-AF65-F5344CB8AC3E}">
        <p14:creationId xmlns:p14="http://schemas.microsoft.com/office/powerpoint/2010/main" val="103835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5C569A89-4BBD-4E62-9A37-D553FBF9F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895" y="-11953"/>
            <a:ext cx="8600105"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985167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985167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985167" y="0"/>
                </a:moveTo>
                <a:lnTo>
                  <a:pt x="6430885" y="11953"/>
                </a:lnTo>
                <a:lnTo>
                  <a:pt x="6430885" y="6869951"/>
                </a:lnTo>
                <a:lnTo>
                  <a:pt x="0" y="6869951"/>
                </a:lnTo>
                <a:lnTo>
                  <a:pt x="985167"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4867B2-0DFD-8687-DC0E-EC91ED8AD20A}"/>
              </a:ext>
            </a:extLst>
          </p:cNvPr>
          <p:cNvSpPr>
            <a:spLocks noGrp="1"/>
          </p:cNvSpPr>
          <p:nvPr>
            <p:ph type="ctrTitle"/>
          </p:nvPr>
        </p:nvSpPr>
        <p:spPr>
          <a:xfrm>
            <a:off x="6096000" y="542926"/>
            <a:ext cx="5551668" cy="1671638"/>
          </a:xfrm>
        </p:spPr>
        <p:txBody>
          <a:bodyPr vert="horz" lIns="91440" tIns="45720" rIns="91440" bIns="45720" rtlCol="0" anchor="ctr">
            <a:normAutofit/>
          </a:bodyPr>
          <a:lstStyle/>
          <a:p>
            <a:r>
              <a:rPr lang="en-US" sz="3600" b="1">
                <a:solidFill>
                  <a:schemeClr val="tx2"/>
                </a:solidFill>
                <a:latin typeface="Times New Roman" panose="02020603050405020304" pitchFamily="18" charset="0"/>
                <a:cs typeface="Times New Roman" panose="02020603050405020304" pitchFamily="18" charset="0"/>
              </a:rPr>
              <a:t>RECOMMENDATION</a:t>
            </a:r>
          </a:p>
        </p:txBody>
      </p:sp>
      <p:cxnSp>
        <p:nvCxnSpPr>
          <p:cNvPr id="30" name="Straight Connector 29">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890239" y="1"/>
            <a:ext cx="2499667"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CD441F0-18F5-C3F9-84E3-389089F265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5813" y="2367242"/>
            <a:ext cx="4803510" cy="2123515"/>
          </a:xfrm>
          <a:prstGeom prst="rect">
            <a:avLst/>
          </a:prstGeom>
        </p:spPr>
      </p:pic>
      <p:sp>
        <p:nvSpPr>
          <p:cNvPr id="5" name="TextBox 4">
            <a:extLst>
              <a:ext uri="{FF2B5EF4-FFF2-40B4-BE49-F238E27FC236}">
                <a16:creationId xmlns:a16="http://schemas.microsoft.com/office/drawing/2014/main" id="{1DC46B31-F640-5F8E-C796-26AFED99DA5C}"/>
              </a:ext>
            </a:extLst>
          </p:cNvPr>
          <p:cNvSpPr txBox="1"/>
          <p:nvPr/>
        </p:nvSpPr>
        <p:spPr>
          <a:xfrm>
            <a:off x="6096000" y="2226516"/>
            <a:ext cx="5310188" cy="4098083"/>
          </a:xfrm>
          <a:prstGeom prst="rect">
            <a:avLst/>
          </a:prstGeom>
        </p:spPr>
        <p:txBody>
          <a:bodyPr vert="horz" lIns="91440" tIns="45720" rIns="91440" bIns="45720" rtlCol="0" anchor="t">
            <a:normAutofit/>
          </a:bodyPr>
          <a:lstStyle/>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 Prioritize high-performing species such as European Beech and Sweet Cherry for carbon sequestration in both urban and peri-urban planting projects, using evidence from above- and belowground carbon data.</a:t>
            </a:r>
          </a:p>
          <a:p>
            <a:pPr>
              <a:lnSpc>
                <a:spcPct val="90000"/>
              </a:lnSpc>
              <a:spcAft>
                <a:spcPts val="600"/>
              </a:spcAft>
              <a:buSzPct val="80000"/>
            </a:pPr>
            <a:endParaRPr lang="en-US" sz="1400">
              <a:solidFill>
                <a:schemeClr val="tx2"/>
              </a:solidFill>
              <a:latin typeface="Times New Roman" panose="02020603050405020304" pitchFamily="18" charset="0"/>
              <a:cs typeface="Times New Roman" panose="02020603050405020304" pitchFamily="18" charset="0"/>
            </a:endParaRP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 Adopt a “right tree, right place” philosophy by selecting tree species based on local site conditions, anticipated stressors, and long-term growth potential to maximize carbon outcomes.</a:t>
            </a:r>
          </a:p>
          <a:p>
            <a:pPr>
              <a:lnSpc>
                <a:spcPct val="90000"/>
              </a:lnSpc>
              <a:spcAft>
                <a:spcPts val="600"/>
              </a:spcAft>
              <a:buSzPct val="80000"/>
            </a:pPr>
            <a:endParaRPr lang="en-US" sz="1400">
              <a:solidFill>
                <a:schemeClr val="tx2"/>
              </a:solidFill>
              <a:latin typeface="Times New Roman" panose="02020603050405020304" pitchFamily="18" charset="0"/>
              <a:cs typeface="Times New Roman" panose="02020603050405020304" pitchFamily="18" charset="0"/>
            </a:endParaRP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 Mandate standardized protocols for measuring and reporting carbon storage to ensure all studies and planting initiatives use consistent and transparent metrics for both above- and belowground biomass.</a:t>
            </a:r>
          </a:p>
          <a:p>
            <a:pPr>
              <a:lnSpc>
                <a:spcPct val="90000"/>
              </a:lnSpc>
              <a:spcAft>
                <a:spcPts val="600"/>
              </a:spcAft>
              <a:buSzPct val="80000"/>
            </a:pPr>
            <a:endParaRPr lang="en-US" sz="1400">
              <a:solidFill>
                <a:schemeClr val="tx2"/>
              </a:solidFill>
              <a:latin typeface="Times New Roman" panose="02020603050405020304" pitchFamily="18" charset="0"/>
              <a:cs typeface="Times New Roman" panose="02020603050405020304" pitchFamily="18" charset="0"/>
            </a:endParaRPr>
          </a:p>
          <a:p>
            <a:pPr>
              <a:lnSpc>
                <a:spcPct val="90000"/>
              </a:lnSpc>
              <a:spcAft>
                <a:spcPts val="600"/>
              </a:spcAft>
              <a:buSzPct val="80000"/>
            </a:pPr>
            <a:r>
              <a:rPr lang="en-US" sz="1400">
                <a:solidFill>
                  <a:schemeClr val="tx2"/>
                </a:solidFill>
                <a:latin typeface="Times New Roman" panose="02020603050405020304" pitchFamily="18" charset="0"/>
                <a:cs typeface="Times New Roman" panose="02020603050405020304" pitchFamily="18" charset="0"/>
              </a:rPr>
              <a:t>• Expand routine sampling to include root biomass and soil carbon across all major tree species, not just aboveground portions, to provide a comprehensive carbon assessment.</a:t>
            </a:r>
          </a:p>
        </p:txBody>
      </p:sp>
    </p:spTree>
    <p:extLst>
      <p:ext uri="{BB962C8B-B14F-4D97-AF65-F5344CB8AC3E}">
        <p14:creationId xmlns:p14="http://schemas.microsoft.com/office/powerpoint/2010/main" val="3302779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AA3BD9-8B46-6B99-5802-0789833EDA1C}"/>
              </a:ext>
            </a:extLst>
          </p:cNvPr>
          <p:cNvSpPr txBox="1"/>
          <p:nvPr/>
        </p:nvSpPr>
        <p:spPr>
          <a:xfrm>
            <a:off x="790414" y="0"/>
            <a:ext cx="10988297" cy="5816977"/>
          </a:xfrm>
          <a:prstGeom prst="rect">
            <a:avLst/>
          </a:prstGeom>
          <a:noFill/>
        </p:spPr>
        <p:txBody>
          <a:bodyPr wrap="square">
            <a:spAutoFit/>
          </a:bodyPr>
          <a:lstStyle/>
          <a:p>
            <a:pPr algn="ctr"/>
            <a:r>
              <a:rPr lang="en-US" sz="3600" b="1" i="1" u="sng">
                <a:latin typeface="Times New Roman" panose="02020603050405020304" pitchFamily="18" charset="0"/>
                <a:cs typeface="Times New Roman" panose="02020603050405020304" pitchFamily="18" charset="0"/>
              </a:rPr>
              <a:t>References</a:t>
            </a:r>
          </a:p>
          <a:p>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Ali, S., Khan, S. M., Siddiq, Z., Ahmad, Z., Ahmad, K. S., Abdullah, A., Hashem, A., Al-Arjani, A.-B. F., &amp; Abd_Allah, E. F. (2022). Carbon sequestration potential of reserve forests present in the protected Margalla Hills National Park. Journal of King Saud University - Science, 34(4), 101978. </a:t>
            </a:r>
            <a:r>
              <a:rPr lang="en-US" sz="1400">
                <a:latin typeface="Times New Roman" panose="02020603050405020304" pitchFamily="18" charset="0"/>
                <a:cs typeface="Times New Roman" panose="02020603050405020304" pitchFamily="18" charset="0"/>
                <a:hlinkClick r:id="rId2"/>
              </a:rPr>
              <a:t>https://doi.org/10.1016/j.jksus.2022.101978</a:t>
            </a: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Baskent, E. Z., Kašpar, J., &amp; Baskent, H. (2025). Implications of carbon management with forest plantation on understocked, degraded and bare forests: Simulated long-term dynamics between timber production and carbon sequestration. Renewable Energy, 242, 122437. </a:t>
            </a:r>
            <a:r>
              <a:rPr lang="en-US" sz="1400">
                <a:latin typeface="Times New Roman" panose="02020603050405020304" pitchFamily="18" charset="0"/>
                <a:cs typeface="Times New Roman" panose="02020603050405020304" pitchFamily="18" charset="0"/>
                <a:hlinkClick r:id="rId3"/>
              </a:rPr>
              <a:t>https://doi.org/10.1016/j.renene.2025.122437</a:t>
            </a: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Fobane, J. L., Zekeng, J. C., Chimi, C. D., Onana, J. M., Ebanga, A. P., Tchonang, L. D., Talla Makoutsing, A. C., &amp; Mbolo, M. M. (2024). Tree community, vegetation structure and aboveground carbon storage in Atlantic tropical forests of Cameroon. Heliyon, 10(24), e41005. </a:t>
            </a:r>
            <a:r>
              <a:rPr lang="en-US" sz="1400">
                <a:latin typeface="Times New Roman" panose="02020603050405020304" pitchFamily="18" charset="0"/>
                <a:cs typeface="Times New Roman" panose="02020603050405020304" pitchFamily="18" charset="0"/>
                <a:hlinkClick r:id="rId4"/>
              </a:rPr>
              <a:t>https://doi.org/10.1016/j.heliyon.2024.e41005</a:t>
            </a: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Rachid, L., Achbab Elmostafa, Mehdi, M., &amp; Hassan, R. (2024). Assessing Carbon Storage and Sequestration Benefits of Urban Greening in Nador City, Morocco, Utilizing GIS and the InVEST Model. Sustainable Futures, 100171–100171. </a:t>
            </a:r>
            <a:r>
              <a:rPr lang="en-US" sz="1400">
                <a:latin typeface="Times New Roman" panose="02020603050405020304" pitchFamily="18" charset="0"/>
                <a:cs typeface="Times New Roman" panose="02020603050405020304" pitchFamily="18" charset="0"/>
                <a:hlinkClick r:id="rId5"/>
              </a:rPr>
              <a:t>https://doi.org/10.1016/j.sftr.2024.100171</a:t>
            </a: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Rastandeh, A., Borgström, S., Andersson, E., Friberg, K. M., &amp; Rieser, A. M. (2025). Understanding the recreation-conservation nexus in peri-urban landscapes: challenges, opportunities, and knowledge gaps. Nature-Based Solutions, 7, 100232. </a:t>
            </a:r>
            <a:r>
              <a:rPr lang="en-US" sz="1400">
                <a:latin typeface="Times New Roman" panose="02020603050405020304" pitchFamily="18" charset="0"/>
                <a:cs typeface="Times New Roman" panose="02020603050405020304" pitchFamily="18" charset="0"/>
                <a:hlinkClick r:id="rId6"/>
              </a:rPr>
              <a:t>https://doi.org/10.1016/j.nbsj.2025.100232</a:t>
            </a: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Rawat, A., Kumar, D., &amp; Bhishm Singh Khati. (2023). A review on climate change impacts, models, and its consequences on different sectors: a systematic approach. Journal of Water and Climate Change, 15(1). </a:t>
            </a:r>
            <a:r>
              <a:rPr lang="en-US" sz="1400">
                <a:latin typeface="Times New Roman" panose="02020603050405020304" pitchFamily="18" charset="0"/>
                <a:cs typeface="Times New Roman" panose="02020603050405020304" pitchFamily="18" charset="0"/>
                <a:hlinkClick r:id="rId7"/>
              </a:rPr>
              <a:t>https://doi.org/10.2166/wcc.2023.536</a:t>
            </a: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a:latin typeface="Times New Roman" panose="02020603050405020304" pitchFamily="18" charset="0"/>
                <a:cs typeface="Times New Roman" panose="02020603050405020304" pitchFamily="18" charset="0"/>
              </a:rPr>
              <a:t>Zhang, M., Liu, S., Luo, X., Keenan, T. F., Fu, L., Xiao, C., Zhang, Y., &amp; Gong, P. (2025). Incorporating site suitability and carbon sequestration of tree species into China’s climate-adaptive forestation. Science Bulletin, 70(11), 1834–1845. https://doi.org/10.1016/j.scib.2025.03.035</a:t>
            </a:r>
          </a:p>
        </p:txBody>
      </p:sp>
    </p:spTree>
    <p:extLst>
      <p:ext uri="{BB962C8B-B14F-4D97-AF65-F5344CB8AC3E}">
        <p14:creationId xmlns:p14="http://schemas.microsoft.com/office/powerpoint/2010/main" val="4204733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square with black text&#10;&#10;AI-generated content may be incorrect.">
            <a:extLst>
              <a:ext uri="{FF2B5EF4-FFF2-40B4-BE49-F238E27FC236}">
                <a16:creationId xmlns:a16="http://schemas.microsoft.com/office/drawing/2014/main" id="{E188AFF1-7466-2913-BB60-0E14C6298AEE}"/>
              </a:ext>
            </a:extLst>
          </p:cNvPr>
          <p:cNvPicPr>
            <a:picLocks noChangeAspect="1"/>
          </p:cNvPicPr>
          <p:nvPr/>
        </p:nvPicPr>
        <p:blipFill>
          <a:blip r:embed="rId2"/>
          <a:srcRect t="23781" b="19969"/>
          <a:stretch>
            <a:fillRect/>
          </a:stretch>
        </p:blipFill>
        <p:spPr>
          <a:xfrm>
            <a:off x="20" y="10"/>
            <a:ext cx="12191980" cy="6857990"/>
          </a:xfrm>
          <a:prstGeom prst="rect">
            <a:avLst/>
          </a:prstGeom>
        </p:spPr>
      </p:pic>
    </p:spTree>
    <p:extLst>
      <p:ext uri="{BB962C8B-B14F-4D97-AF65-F5344CB8AC3E}">
        <p14:creationId xmlns:p14="http://schemas.microsoft.com/office/powerpoint/2010/main" val="374312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D823-1A0B-7305-31D4-676EB6649E6F}"/>
              </a:ext>
            </a:extLst>
          </p:cNvPr>
          <p:cNvSpPr>
            <a:spLocks noGrp="1"/>
          </p:cNvSpPr>
          <p:nvPr>
            <p:ph type="title"/>
          </p:nvPr>
        </p:nvSpPr>
        <p:spPr>
          <a:xfrm>
            <a:off x="4077929" y="533401"/>
            <a:ext cx="5181600" cy="985683"/>
          </a:xfrm>
        </p:spPr>
        <p:txBody>
          <a:bodyPr>
            <a:normAutofit/>
          </a:bodyPr>
          <a:lstStyle/>
          <a:p>
            <a:r>
              <a:rPr lang="en-US" sz="3600" b="1">
                <a:latin typeface="Times New Roman" panose="02020603050405020304" pitchFamily="18" charset="0"/>
                <a:cs typeface="Times New Roman" panose="02020603050405020304" pitchFamily="18" charset="0"/>
              </a:rPr>
              <a:t>Aims &amp; objectives</a:t>
            </a:r>
          </a:p>
        </p:txBody>
      </p:sp>
      <p:sp>
        <p:nvSpPr>
          <p:cNvPr id="3" name="Content Placeholder 2">
            <a:extLst>
              <a:ext uri="{FF2B5EF4-FFF2-40B4-BE49-F238E27FC236}">
                <a16:creationId xmlns:a16="http://schemas.microsoft.com/office/drawing/2014/main" id="{A48D93B5-1120-8099-AAF2-C1352D37EFAA}"/>
              </a:ext>
            </a:extLst>
          </p:cNvPr>
          <p:cNvSpPr>
            <a:spLocks noGrp="1"/>
          </p:cNvSpPr>
          <p:nvPr>
            <p:ph sz="half" idx="1"/>
          </p:nvPr>
        </p:nvSpPr>
        <p:spPr>
          <a:xfrm>
            <a:off x="838200" y="1924493"/>
            <a:ext cx="5181600" cy="1910088"/>
          </a:xfrm>
        </p:spPr>
        <p:txBody>
          <a:bodyPr>
            <a:normAutofit lnSpcReduction="10000"/>
          </a:bodyPr>
          <a:lstStyle/>
          <a:p>
            <a:r>
              <a:rPr lang="en-US" sz="1400">
                <a:latin typeface="Times New Roman" panose="02020603050405020304" pitchFamily="18" charset="0"/>
                <a:cs typeface="Times New Roman" panose="02020603050405020304" pitchFamily="18" charset="0"/>
              </a:rPr>
              <a:t>To evaluate and compare the carbon sequestration capacity of different tree species across varied environmental conditions.</a:t>
            </a:r>
          </a:p>
          <a:p>
            <a:r>
              <a:rPr lang="en-US" sz="1400">
                <a:latin typeface="Times New Roman" panose="02020603050405020304" pitchFamily="18" charset="0"/>
                <a:cs typeface="Times New Roman" panose="02020603050405020304" pitchFamily="18" charset="0"/>
              </a:rPr>
              <a:t>To identify the key biological and ecological factors influencing carbon storage in both aboveground and belowground biomass.</a:t>
            </a:r>
          </a:p>
          <a:p>
            <a:r>
              <a:rPr lang="en-US" sz="1400">
                <a:latin typeface="Times New Roman" panose="02020603050405020304" pitchFamily="18" charset="0"/>
                <a:cs typeface="Times New Roman" panose="02020603050405020304" pitchFamily="18" charset="0"/>
              </a:rPr>
              <a:t>To provide actionable insights for selecting optimal tree species for afforestation, reforestation, and urban greening projects targeting carbon mitigation.</a:t>
            </a:r>
          </a:p>
          <a:p>
            <a:endParaRPr lang="en-US" sz="1400">
              <a:latin typeface="Times New Roman" panose="02020603050405020304" pitchFamily="18" charset="0"/>
              <a:cs typeface="Times New Roman" panose="02020603050405020304" pitchFamily="18" charset="0"/>
            </a:endParaRPr>
          </a:p>
          <a:p>
            <a:endParaRPr lang="en-US" sz="1400">
              <a:latin typeface="Times New Roman" panose="02020603050405020304" pitchFamily="18" charset="0"/>
              <a:cs typeface="Times New Roman" panose="02020603050405020304" pitchFamily="18" charset="0"/>
            </a:endParaRPr>
          </a:p>
          <a:p>
            <a:endParaRPr lang="en-US" sz="140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9D63BB16-941D-4DDB-B754-70ECA5733587}"/>
              </a:ext>
            </a:extLst>
          </p:cNvPr>
          <p:cNvSpPr>
            <a:spLocks noGrp="1"/>
          </p:cNvSpPr>
          <p:nvPr>
            <p:ph sz="half" idx="2"/>
          </p:nvPr>
        </p:nvSpPr>
        <p:spPr>
          <a:xfrm>
            <a:off x="6172200" y="1924493"/>
            <a:ext cx="5181600" cy="3414423"/>
          </a:xfrm>
        </p:spPr>
        <p:txBody>
          <a:bodyPr>
            <a:normAutofit lnSpcReduction="10000"/>
          </a:bodyPr>
          <a:lstStyle/>
          <a:p>
            <a:r>
              <a:rPr lang="en-US" sz="1400">
                <a:latin typeface="Times New Roman" panose="02020603050405020304" pitchFamily="18" charset="0"/>
                <a:cs typeface="Times New Roman" panose="02020603050405020304" pitchFamily="18" charset="0"/>
              </a:rPr>
              <a:t>Quantify aboveground and belowground carbon stocks for selected tree species using standardized allometric equations and/or direct measurement.</a:t>
            </a:r>
          </a:p>
          <a:p>
            <a:r>
              <a:rPr lang="en-US" sz="1400">
                <a:latin typeface="Times New Roman" panose="02020603050405020304" pitchFamily="18" charset="0"/>
                <a:cs typeface="Times New Roman" panose="02020603050405020304" pitchFamily="18" charset="0"/>
              </a:rPr>
              <a:t>Analyze the impact of tree-specific variables (e.g., age, DBH, height, species) and site-specific factors (e.g., soil type, microclimate) on total carbon sequestration.</a:t>
            </a:r>
          </a:p>
          <a:p>
            <a:r>
              <a:rPr lang="en-US" sz="1400">
                <a:latin typeface="Times New Roman" panose="02020603050405020304" pitchFamily="18" charset="0"/>
                <a:cs typeface="Times New Roman" panose="02020603050405020304" pitchFamily="18" charset="0"/>
              </a:rPr>
              <a:t>Develop predictive models to estimate carbon storage potential based on readily observable tree and site characteristics.</a:t>
            </a:r>
          </a:p>
          <a:p>
            <a:r>
              <a:rPr lang="en-US" sz="1400">
                <a:latin typeface="Times New Roman" panose="02020603050405020304" pitchFamily="18" charset="0"/>
                <a:cs typeface="Times New Roman" panose="02020603050405020304" pitchFamily="18" charset="0"/>
              </a:rPr>
              <a:t>Compare the carbon sequestration efficiency among native and exotic species to inform biodiversity and ecosystem management strategies.</a:t>
            </a:r>
          </a:p>
          <a:p>
            <a:r>
              <a:rPr lang="en-US" sz="1400">
                <a:latin typeface="Times New Roman" panose="02020603050405020304" pitchFamily="18" charset="0"/>
                <a:cs typeface="Times New Roman" panose="02020603050405020304" pitchFamily="18" charset="0"/>
              </a:rPr>
              <a:t>Generate practical recommendations for policymakers, land managers, and urban planners to maximize the carbon sink potential of tree-planting initiatives.</a:t>
            </a:r>
          </a:p>
          <a:p>
            <a:endParaRPr lang="en-US" sz="14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29D9F0-A0FE-A4D7-CCA1-1AD97FE7C2C8}"/>
              </a:ext>
            </a:extLst>
          </p:cNvPr>
          <p:cNvPicPr>
            <a:picLocks noChangeAspect="1"/>
          </p:cNvPicPr>
          <p:nvPr/>
        </p:nvPicPr>
        <p:blipFill>
          <a:blip r:embed="rId2"/>
          <a:stretch>
            <a:fillRect/>
          </a:stretch>
        </p:blipFill>
        <p:spPr>
          <a:xfrm>
            <a:off x="634181" y="3631704"/>
            <a:ext cx="5385619" cy="2963902"/>
          </a:xfrm>
          <a:prstGeom prst="rect">
            <a:avLst/>
          </a:prstGeom>
        </p:spPr>
      </p:pic>
    </p:spTree>
    <p:extLst>
      <p:ext uri="{BB962C8B-B14F-4D97-AF65-F5344CB8AC3E}">
        <p14:creationId xmlns:p14="http://schemas.microsoft.com/office/powerpoint/2010/main" val="197713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1D48-A71D-5C01-CE30-B1AEB061197A}"/>
              </a:ext>
            </a:extLst>
          </p:cNvPr>
          <p:cNvSpPr>
            <a:spLocks noGrp="1"/>
          </p:cNvSpPr>
          <p:nvPr>
            <p:ph type="ctrTitle"/>
          </p:nvPr>
        </p:nvSpPr>
        <p:spPr>
          <a:xfrm>
            <a:off x="752168" y="229613"/>
            <a:ext cx="9144000" cy="718671"/>
          </a:xfrm>
        </p:spPr>
        <p:txBody>
          <a:bodyPr>
            <a:normAutofit/>
          </a:bodyPr>
          <a:lstStyle/>
          <a:p>
            <a:r>
              <a:rPr lang="en-US" sz="3600" b="1">
                <a:latin typeface="Times New Roman" panose="02020603050405020304" pitchFamily="18" charset="0"/>
                <a:cs typeface="Times New Roman" panose="02020603050405020304" pitchFamily="18" charset="0"/>
              </a:rPr>
              <a:t>Introduction to our research</a:t>
            </a:r>
          </a:p>
        </p:txBody>
      </p:sp>
      <p:sp>
        <p:nvSpPr>
          <p:cNvPr id="5" name="TextBox 4">
            <a:extLst>
              <a:ext uri="{FF2B5EF4-FFF2-40B4-BE49-F238E27FC236}">
                <a16:creationId xmlns:a16="http://schemas.microsoft.com/office/drawing/2014/main" id="{2EE0DEFB-67EE-BC60-DD97-09D97AEDABC1}"/>
              </a:ext>
            </a:extLst>
          </p:cNvPr>
          <p:cNvSpPr txBox="1"/>
          <p:nvPr/>
        </p:nvSpPr>
        <p:spPr>
          <a:xfrm>
            <a:off x="752168" y="996076"/>
            <a:ext cx="9869714" cy="3754874"/>
          </a:xfrm>
          <a:prstGeom prst="rect">
            <a:avLst/>
          </a:prstGeom>
          <a:noFill/>
        </p:spPr>
        <p:txBody>
          <a:bodyPr wrap="square">
            <a:spAutoFit/>
          </a:bodyPr>
          <a:lstStyle/>
          <a:p>
            <a:pPr marL="285750" indent="-285750" algn="just">
              <a:buFont typeface="Arial" panose="020B0604020202020204" pitchFamily="34" charset="0"/>
              <a:buChar char="•"/>
            </a:pPr>
            <a:r>
              <a:rPr lang="en-US" sz="1400" b="0">
                <a:latin typeface="Times New Roman" panose="02020603050405020304" pitchFamily="18" charset="0"/>
                <a:cs typeface="Times New Roman" panose="02020603050405020304" pitchFamily="18" charset="0"/>
              </a:rPr>
              <a:t>Climate change remains one of the most urgent challenges of our time, driven primarily by the accumulation of greenhouse gases such as carbon dioxide in the atmosphere. Forest ecosystems and, in particular, individual tree species play a pivotal role in mitigating this crisis by acting as natural carbon sinks. Through the processes of photosynthesis and biomass accumulation, trees capture atmospheric carbon and store it both above and below ground, making them an essential component of global carbon management strategies. (Rawat et al., 2023)</a:t>
            </a:r>
          </a:p>
          <a:p>
            <a:pPr algn="just"/>
            <a:endParaRPr lang="en-US" sz="1400" b="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a:latin typeface="Times New Roman" panose="02020603050405020304" pitchFamily="18" charset="0"/>
                <a:cs typeface="Times New Roman" panose="02020603050405020304" pitchFamily="18" charset="0"/>
              </a:rPr>
              <a:t>However, not all tree species sequester carbon at the same rate or capacity. Variations in species biology, growth rates, wood density, and ecological adaptability mean that some trees may contribute more significantly to carbon storage than others. Understanding these differences is crucial for informing reforestation, afforestation, and urban greening initiatives aimed at maximizing climate benefits. (Fobane et al., 2024)</a:t>
            </a:r>
          </a:p>
          <a:p>
            <a:pPr algn="just"/>
            <a:endParaRPr lang="en-US" sz="1400" b="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b="0">
                <a:latin typeface="Times New Roman" panose="02020603050405020304" pitchFamily="18" charset="0"/>
                <a:cs typeface="Times New Roman" panose="02020603050405020304" pitchFamily="18" charset="0"/>
              </a:rPr>
              <a:t>This research investigates the carbon sequestration potential of diverse tree species under varying environmental conditions. By assessing both aboveground and belowground carbon stocks, and exploring the influence of species-specific and site-specific factors, this study aims to provide actionable insights that can guide species selection and management practices for climate mitigation efforts.</a:t>
            </a:r>
          </a:p>
          <a:p>
            <a:pPr marL="285750" indent="-285750" algn="just">
              <a:buFont typeface="Arial" panose="020B0604020202020204" pitchFamily="34" charset="0"/>
              <a:buChar char="•"/>
            </a:pPr>
            <a:endParaRPr lang="en-US" sz="1400" b="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b="0" spc="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188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10EED5-895E-460F-BAFE-9395C694D0D6}"/>
              </a:ext>
            </a:extLst>
          </p:cNvPr>
          <p:cNvSpPr>
            <a:spLocks noGrp="1"/>
          </p:cNvSpPr>
          <p:nvPr>
            <p:ph type="title"/>
          </p:nvPr>
        </p:nvSpPr>
        <p:spPr>
          <a:xfrm>
            <a:off x="6095998" y="214991"/>
            <a:ext cx="5435010" cy="897373"/>
          </a:xfrm>
        </p:spPr>
        <p:txBody>
          <a:bodyPr>
            <a:normAutofit/>
          </a:bodyPr>
          <a:lstStyle/>
          <a:p>
            <a:r>
              <a:rPr lang="en-US" sz="3600" b="1" i="0">
                <a:latin typeface="Times New Roman" panose="02020603050405020304" pitchFamily="18" charset="0"/>
                <a:cs typeface="Times New Roman" panose="02020603050405020304" pitchFamily="18" charset="0"/>
              </a:rPr>
              <a:t>research problem</a:t>
            </a:r>
            <a:endParaRPr lang="en-US" sz="3600" b="1">
              <a:latin typeface="Times New Roman" panose="02020603050405020304" pitchFamily="18" charset="0"/>
              <a:cs typeface="Times New Roman" panose="02020603050405020304" pitchFamily="18" charset="0"/>
            </a:endParaRPr>
          </a:p>
        </p:txBody>
      </p:sp>
      <p:sp>
        <p:nvSpPr>
          <p:cNvPr id="12" name="Rectangle 23">
            <a:extLst>
              <a:ext uri="{FF2B5EF4-FFF2-40B4-BE49-F238E27FC236}">
                <a16:creationId xmlns:a16="http://schemas.microsoft.com/office/drawing/2014/main" id="{4CFFC8CC-8357-4EAE-8DE4-28B285E7F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4906370"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941093" y="-5979"/>
            <a:ext cx="2549950" cy="68639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white rectangular sign with black text&#10;&#10;AI-generated content may be incorrect.">
            <a:extLst>
              <a:ext uri="{FF2B5EF4-FFF2-40B4-BE49-F238E27FC236}">
                <a16:creationId xmlns:a16="http://schemas.microsoft.com/office/drawing/2014/main" id="{1F52601A-F1BD-AD40-7AD8-F3859D4EE001}"/>
              </a:ext>
            </a:extLst>
          </p:cNvPr>
          <p:cNvPicPr>
            <a:picLocks noChangeAspect="1"/>
          </p:cNvPicPr>
          <p:nvPr/>
        </p:nvPicPr>
        <p:blipFill>
          <a:blip r:embed="rId2"/>
          <a:stretch>
            <a:fillRect/>
          </a:stretch>
        </p:blipFill>
        <p:spPr>
          <a:xfrm>
            <a:off x="533399" y="914400"/>
            <a:ext cx="5029200" cy="5029200"/>
          </a:xfrm>
          <a:prstGeom prst="rect">
            <a:avLst/>
          </a:prstGeom>
        </p:spPr>
      </p:pic>
      <p:sp>
        <p:nvSpPr>
          <p:cNvPr id="3" name="Content Placeholder 2">
            <a:extLst>
              <a:ext uri="{FF2B5EF4-FFF2-40B4-BE49-F238E27FC236}">
                <a16:creationId xmlns:a16="http://schemas.microsoft.com/office/drawing/2014/main" id="{168147CA-840D-2404-736C-F1678B2CA493}"/>
              </a:ext>
            </a:extLst>
          </p:cNvPr>
          <p:cNvSpPr>
            <a:spLocks noGrp="1"/>
          </p:cNvSpPr>
          <p:nvPr>
            <p:ph idx="1"/>
          </p:nvPr>
        </p:nvSpPr>
        <p:spPr>
          <a:xfrm>
            <a:off x="6095998" y="1112363"/>
            <a:ext cx="5435010" cy="5350429"/>
          </a:xfrm>
        </p:spPr>
        <p:txBody>
          <a:bodyPr>
            <a:noAutofit/>
          </a:bodyPr>
          <a:lstStyle/>
          <a:p>
            <a:pPr>
              <a:lnSpc>
                <a:spcPct val="90000"/>
              </a:lnSpc>
            </a:pPr>
            <a:r>
              <a:rPr lang="en-US" sz="1400">
                <a:latin typeface="Times New Roman" panose="02020603050405020304" pitchFamily="18" charset="0"/>
                <a:cs typeface="Times New Roman" panose="02020603050405020304" pitchFamily="18" charset="0"/>
              </a:rPr>
              <a:t>Limited quantitative understanding exists regarding how different tree species contribute to carbon sequestration under varying site conditions. (Ali et al., 2022)</a:t>
            </a:r>
          </a:p>
          <a:p>
            <a:pPr>
              <a:lnSpc>
                <a:spcPct val="90000"/>
              </a:lnSpc>
            </a:pPr>
            <a:r>
              <a:rPr lang="en-US" sz="1400">
                <a:latin typeface="Times New Roman" panose="02020603050405020304" pitchFamily="18" charset="0"/>
                <a:cs typeface="Times New Roman" panose="02020603050405020304" pitchFamily="18" charset="0"/>
              </a:rPr>
              <a:t>Current tree planting and reforestation initiatives often lack species-specific data, potentially reducing the effectiveness of carbon mitigation efforts.</a:t>
            </a:r>
          </a:p>
          <a:p>
            <a:pPr>
              <a:lnSpc>
                <a:spcPct val="90000"/>
              </a:lnSpc>
            </a:pPr>
            <a:r>
              <a:rPr lang="en-US" sz="1400">
                <a:latin typeface="Times New Roman" panose="02020603050405020304" pitchFamily="18" charset="0"/>
                <a:cs typeface="Times New Roman" panose="02020603050405020304" pitchFamily="18" charset="0"/>
              </a:rPr>
              <a:t>Variability in measurement techniques and inconsistent reporting standards hinder reliable comparisons of carbon storage across studies and regions.</a:t>
            </a:r>
          </a:p>
          <a:p>
            <a:pPr>
              <a:lnSpc>
                <a:spcPct val="90000"/>
              </a:lnSpc>
            </a:pPr>
            <a:r>
              <a:rPr lang="en-US" sz="1400">
                <a:latin typeface="Times New Roman" panose="02020603050405020304" pitchFamily="18" charset="0"/>
                <a:cs typeface="Times New Roman" panose="02020603050405020304" pitchFamily="18" charset="0"/>
              </a:rPr>
              <a:t>There is insufficient knowledge about belowground carbon storage, as most research focuses primarily on aboveground biomass. (Rachid et al., 2024)</a:t>
            </a:r>
          </a:p>
          <a:p>
            <a:pPr>
              <a:lnSpc>
                <a:spcPct val="90000"/>
              </a:lnSpc>
            </a:pPr>
            <a:r>
              <a:rPr lang="en-US" sz="1400">
                <a:latin typeface="Times New Roman" panose="02020603050405020304" pitchFamily="18" charset="0"/>
                <a:cs typeface="Times New Roman" panose="02020603050405020304" pitchFamily="18" charset="0"/>
              </a:rPr>
              <a:t>Urban and peri-urban environments present unique challenges and opportunities for carbon sequestration, yet species adaptation and performance in these settings are not well-documented. (Rastandeh et al., 2025)</a:t>
            </a:r>
          </a:p>
          <a:p>
            <a:pPr>
              <a:lnSpc>
                <a:spcPct val="90000"/>
              </a:lnSpc>
            </a:pPr>
            <a:r>
              <a:rPr lang="en-US" sz="1400">
                <a:latin typeface="Times New Roman" panose="02020603050405020304" pitchFamily="18" charset="0"/>
                <a:cs typeface="Times New Roman" panose="02020603050405020304" pitchFamily="18" charset="0"/>
              </a:rPr>
              <a:t>The impact of ecological and management factors—such as soil type, tree age, and maintenance practices—on species-level carbon storage remains poorly understood.</a:t>
            </a:r>
          </a:p>
          <a:p>
            <a:pPr>
              <a:lnSpc>
                <a:spcPct val="90000"/>
              </a:lnSpc>
            </a:pPr>
            <a:r>
              <a:rPr lang="en-US" sz="1400">
                <a:latin typeface="Times New Roman" panose="02020603050405020304" pitchFamily="18" charset="0"/>
                <a:cs typeface="Times New Roman" panose="02020603050405020304" pitchFamily="18" charset="0"/>
              </a:rPr>
              <a:t>Policymakers and land managers lack clear, evidence-based guidelines for selecting tree species that maximize long-term carbon sequestration. (Baskent et al., 2025)</a:t>
            </a:r>
          </a:p>
          <a:p>
            <a:pPr>
              <a:lnSpc>
                <a:spcPct val="90000"/>
              </a:lnSpc>
            </a:pP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878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22171661-0838-4942-A149-8C1B78926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26B81-3B43-5666-F2D4-3CC08DF629F4}"/>
              </a:ext>
            </a:extLst>
          </p:cNvPr>
          <p:cNvSpPr>
            <a:spLocks noGrp="1"/>
          </p:cNvSpPr>
          <p:nvPr>
            <p:ph type="ctrTitle"/>
          </p:nvPr>
        </p:nvSpPr>
        <p:spPr>
          <a:xfrm>
            <a:off x="5368394" y="321100"/>
            <a:ext cx="7352928" cy="591192"/>
          </a:xfrm>
        </p:spPr>
        <p:txBody>
          <a:bodyPr vert="horz" lIns="91440" tIns="45720" rIns="91440" bIns="45720" rtlCol="0" anchor="ctr">
            <a:noAutofit/>
          </a:bodyPr>
          <a:lstStyle/>
          <a:p>
            <a:r>
              <a:rPr lang="en-US" sz="3600" b="1">
                <a:solidFill>
                  <a:schemeClr val="tx2"/>
                </a:solidFill>
                <a:latin typeface="Times New Roman" panose="02020603050405020304" pitchFamily="18" charset="0"/>
                <a:cs typeface="Times New Roman" panose="02020603050405020304" pitchFamily="18" charset="0"/>
              </a:rPr>
              <a:t>Our research importance</a:t>
            </a:r>
            <a:br>
              <a:rPr lang="en-US" sz="3600" b="1">
                <a:solidFill>
                  <a:schemeClr val="tx2"/>
                </a:solidFill>
                <a:latin typeface="Times New Roman" panose="02020603050405020304" pitchFamily="18" charset="0"/>
                <a:cs typeface="Times New Roman" panose="02020603050405020304" pitchFamily="18" charset="0"/>
              </a:rPr>
            </a:br>
            <a:endParaRPr lang="en-US" sz="3600" b="1">
              <a:solidFill>
                <a:schemeClr val="tx2"/>
              </a:solidFill>
              <a:latin typeface="Times New Roman" panose="02020603050405020304" pitchFamily="18" charset="0"/>
              <a:cs typeface="Times New Roman" panose="02020603050405020304" pitchFamily="18" charset="0"/>
            </a:endParaRPr>
          </a:p>
        </p:txBody>
      </p:sp>
      <p:sp>
        <p:nvSpPr>
          <p:cNvPr id="27" name="Rectangle 23">
            <a:extLst>
              <a:ext uri="{FF2B5EF4-FFF2-40B4-BE49-F238E27FC236}">
                <a16:creationId xmlns:a16="http://schemas.microsoft.com/office/drawing/2014/main" id="{4CFFC8CC-8357-4EAE-8DE4-28B285E7F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5979"/>
            <a:ext cx="4906370"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BB04A404-AF1E-4EC9-AF7D-46C68BFCE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2941093" y="-5979"/>
            <a:ext cx="2549950" cy="68639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A brain with lights on it&#10;&#10;AI-generated content may be incorrect.">
            <a:extLst>
              <a:ext uri="{FF2B5EF4-FFF2-40B4-BE49-F238E27FC236}">
                <a16:creationId xmlns:a16="http://schemas.microsoft.com/office/drawing/2014/main" id="{A809986D-D541-01C3-CF0F-B07AF93771CE}"/>
              </a:ext>
            </a:extLst>
          </p:cNvPr>
          <p:cNvPicPr>
            <a:picLocks noChangeAspect="1"/>
          </p:cNvPicPr>
          <p:nvPr/>
        </p:nvPicPr>
        <p:blipFill>
          <a:blip r:embed="rId2"/>
          <a:stretch>
            <a:fillRect/>
          </a:stretch>
        </p:blipFill>
        <p:spPr>
          <a:xfrm>
            <a:off x="533399" y="914400"/>
            <a:ext cx="5029200" cy="5029200"/>
          </a:xfrm>
          <a:prstGeom prst="rect">
            <a:avLst/>
          </a:prstGeom>
        </p:spPr>
      </p:pic>
      <p:sp>
        <p:nvSpPr>
          <p:cNvPr id="5" name="TextBox 4">
            <a:extLst>
              <a:ext uri="{FF2B5EF4-FFF2-40B4-BE49-F238E27FC236}">
                <a16:creationId xmlns:a16="http://schemas.microsoft.com/office/drawing/2014/main" id="{AB2F68BA-C5E2-F942-25F9-943A50311AF2}"/>
              </a:ext>
            </a:extLst>
          </p:cNvPr>
          <p:cNvSpPr txBox="1"/>
          <p:nvPr/>
        </p:nvSpPr>
        <p:spPr>
          <a:xfrm>
            <a:off x="5873159" y="658603"/>
            <a:ext cx="6239140" cy="5885071"/>
          </a:xfrm>
          <a:prstGeom prst="rect">
            <a:avLst/>
          </a:prstGeom>
        </p:spPr>
        <p:txBody>
          <a:bodyPr vert="horz" lIns="91440" tIns="45720" rIns="91440" bIns="45720" rtlCol="0">
            <a:noAutofit/>
          </a:bodyPr>
          <a:lstStyle/>
          <a:p>
            <a:pPr indent="-228600">
              <a:lnSpc>
                <a:spcPct val="90000"/>
              </a:lnSpc>
              <a:spcBef>
                <a:spcPts val="1200"/>
              </a:spcBef>
              <a:spcAft>
                <a:spcPts val="1200"/>
              </a:spcAft>
              <a:buSzPct val="80000"/>
              <a:buFont typeface="Arial" panose="020B0604020202020204" pitchFamily="34" charset="0"/>
              <a:buChar char="•"/>
            </a:pPr>
            <a:r>
              <a:rPr lang="en-US" sz="1400" b="1" i="0">
                <a:solidFill>
                  <a:schemeClr val="tx2"/>
                </a:solidFill>
                <a:effectLst/>
                <a:latin typeface="Times New Roman" panose="02020603050405020304" pitchFamily="18" charset="0"/>
                <a:cs typeface="Times New Roman" panose="02020603050405020304" pitchFamily="18" charset="0"/>
              </a:rPr>
              <a:t>Climate Change Mitigation:</a:t>
            </a:r>
            <a:br>
              <a:rPr lang="en-US" sz="1400" b="0" i="0">
                <a:solidFill>
                  <a:schemeClr val="tx2"/>
                </a:solidFill>
                <a:effectLst/>
                <a:latin typeface="Times New Roman" panose="02020603050405020304" pitchFamily="18" charset="0"/>
                <a:cs typeface="Times New Roman" panose="02020603050405020304" pitchFamily="18" charset="0"/>
              </a:rPr>
            </a:br>
            <a:r>
              <a:rPr lang="en-US" sz="1400" b="0" i="0">
                <a:solidFill>
                  <a:schemeClr val="tx2"/>
                </a:solidFill>
                <a:effectLst/>
                <a:latin typeface="Times New Roman" panose="02020603050405020304" pitchFamily="18" charset="0"/>
                <a:cs typeface="Times New Roman" panose="02020603050405020304" pitchFamily="18" charset="0"/>
              </a:rPr>
              <a:t>Understanding which tree species are most effective at storing carbon directly supports global efforts to reduce atmospheric CO₂ and combat climate change.</a:t>
            </a:r>
          </a:p>
          <a:p>
            <a:pPr indent="-228600">
              <a:lnSpc>
                <a:spcPct val="90000"/>
              </a:lnSpc>
              <a:spcBef>
                <a:spcPts val="1200"/>
              </a:spcBef>
              <a:spcAft>
                <a:spcPts val="1200"/>
              </a:spcAft>
              <a:buSzPct val="80000"/>
              <a:buFont typeface="Arial" panose="020B0604020202020204" pitchFamily="34" charset="0"/>
              <a:buChar char="•"/>
            </a:pPr>
            <a:r>
              <a:rPr lang="en-US" sz="1400" b="1" i="0">
                <a:solidFill>
                  <a:schemeClr val="tx2"/>
                </a:solidFill>
                <a:effectLst/>
                <a:latin typeface="Times New Roman" panose="02020603050405020304" pitchFamily="18" charset="0"/>
                <a:cs typeface="Times New Roman" panose="02020603050405020304" pitchFamily="18" charset="0"/>
              </a:rPr>
              <a:t>Informed Species Selection:</a:t>
            </a:r>
            <a:br>
              <a:rPr lang="en-US" sz="1400" b="0" i="0">
                <a:solidFill>
                  <a:schemeClr val="tx2"/>
                </a:solidFill>
                <a:effectLst/>
                <a:latin typeface="Times New Roman" panose="02020603050405020304" pitchFamily="18" charset="0"/>
                <a:cs typeface="Times New Roman" panose="02020603050405020304" pitchFamily="18" charset="0"/>
              </a:rPr>
            </a:br>
            <a:r>
              <a:rPr lang="en-US" sz="1400" b="0" i="0">
                <a:solidFill>
                  <a:schemeClr val="tx2"/>
                </a:solidFill>
                <a:effectLst/>
                <a:latin typeface="Times New Roman" panose="02020603050405020304" pitchFamily="18" charset="0"/>
                <a:cs typeface="Times New Roman" panose="02020603050405020304" pitchFamily="18" charset="0"/>
              </a:rPr>
              <a:t>Our findings enable policymakers, land managers, and urban planners to make evidence-based decisions when selecting tree species for afforestation, reforestation, and urban greening projects, maximizing environmental benefits.</a:t>
            </a:r>
          </a:p>
          <a:p>
            <a:pPr indent="-228600">
              <a:lnSpc>
                <a:spcPct val="90000"/>
              </a:lnSpc>
              <a:spcBef>
                <a:spcPts val="1200"/>
              </a:spcBef>
              <a:spcAft>
                <a:spcPts val="1200"/>
              </a:spcAft>
              <a:buSzPct val="80000"/>
              <a:buFont typeface="Arial" panose="020B0604020202020204" pitchFamily="34" charset="0"/>
              <a:buChar char="•"/>
            </a:pPr>
            <a:r>
              <a:rPr lang="en-US" sz="1400" b="1" i="0">
                <a:solidFill>
                  <a:schemeClr val="tx2"/>
                </a:solidFill>
                <a:effectLst/>
                <a:latin typeface="Times New Roman" panose="02020603050405020304" pitchFamily="18" charset="0"/>
                <a:cs typeface="Times New Roman" panose="02020603050405020304" pitchFamily="18" charset="0"/>
              </a:rPr>
              <a:t>Enhancement of Carbon Offset Programs:</a:t>
            </a:r>
            <a:br>
              <a:rPr lang="en-US" sz="1400" b="0" i="0">
                <a:solidFill>
                  <a:schemeClr val="tx2"/>
                </a:solidFill>
                <a:effectLst/>
                <a:latin typeface="Times New Roman" panose="02020603050405020304" pitchFamily="18" charset="0"/>
                <a:cs typeface="Times New Roman" panose="02020603050405020304" pitchFamily="18" charset="0"/>
              </a:rPr>
            </a:br>
            <a:r>
              <a:rPr lang="en-US" sz="1400" b="0" i="0">
                <a:solidFill>
                  <a:schemeClr val="tx2"/>
                </a:solidFill>
                <a:effectLst/>
                <a:latin typeface="Times New Roman" panose="02020603050405020304" pitchFamily="18" charset="0"/>
                <a:cs typeface="Times New Roman" panose="02020603050405020304" pitchFamily="18" charset="0"/>
              </a:rPr>
              <a:t>Accurate data on species-specific carbon sequestration strengthens the credibility and effectiveness of carbon offset initiatives and sustainability certifications.</a:t>
            </a:r>
          </a:p>
          <a:p>
            <a:pPr indent="-228600">
              <a:lnSpc>
                <a:spcPct val="90000"/>
              </a:lnSpc>
              <a:spcBef>
                <a:spcPts val="1200"/>
              </a:spcBef>
              <a:spcAft>
                <a:spcPts val="1200"/>
              </a:spcAft>
              <a:buSzPct val="80000"/>
              <a:buFont typeface="Arial" panose="020B0604020202020204" pitchFamily="34" charset="0"/>
              <a:buChar char="•"/>
            </a:pPr>
            <a:r>
              <a:rPr lang="en-US" sz="1400" b="1" i="0">
                <a:solidFill>
                  <a:schemeClr val="tx2"/>
                </a:solidFill>
                <a:effectLst/>
                <a:latin typeface="Times New Roman" panose="02020603050405020304" pitchFamily="18" charset="0"/>
                <a:cs typeface="Times New Roman" panose="02020603050405020304" pitchFamily="18" charset="0"/>
              </a:rPr>
              <a:t>Biodiversity and Ecosystem Services:</a:t>
            </a:r>
            <a:br>
              <a:rPr lang="en-US" sz="1400" b="0" i="0">
                <a:solidFill>
                  <a:schemeClr val="tx2"/>
                </a:solidFill>
                <a:effectLst/>
                <a:latin typeface="Times New Roman" panose="02020603050405020304" pitchFamily="18" charset="0"/>
                <a:cs typeface="Times New Roman" panose="02020603050405020304" pitchFamily="18" charset="0"/>
              </a:rPr>
            </a:br>
            <a:r>
              <a:rPr lang="en-US" sz="1400" b="0" i="0">
                <a:solidFill>
                  <a:schemeClr val="tx2"/>
                </a:solidFill>
                <a:effectLst/>
                <a:latin typeface="Times New Roman" panose="02020603050405020304" pitchFamily="18" charset="0"/>
                <a:cs typeface="Times New Roman" panose="02020603050405020304" pitchFamily="18" charset="0"/>
              </a:rPr>
              <a:t>By identifying high-performing species, our research also contributes to preserving biodiversity and enhancing ecosystem resilience, offering co-benefits such as improved air quality, soil health, and urban cooling.</a:t>
            </a:r>
          </a:p>
          <a:p>
            <a:pPr indent="-228600">
              <a:lnSpc>
                <a:spcPct val="90000"/>
              </a:lnSpc>
              <a:spcBef>
                <a:spcPts val="1200"/>
              </a:spcBef>
              <a:spcAft>
                <a:spcPts val="1200"/>
              </a:spcAft>
              <a:buSzPct val="80000"/>
              <a:buFont typeface="Arial" panose="020B0604020202020204" pitchFamily="34" charset="0"/>
              <a:buChar char="•"/>
            </a:pPr>
            <a:r>
              <a:rPr lang="en-US" sz="1400" b="1" i="0">
                <a:solidFill>
                  <a:schemeClr val="tx2"/>
                </a:solidFill>
                <a:effectLst/>
                <a:latin typeface="Times New Roman" panose="02020603050405020304" pitchFamily="18" charset="0"/>
                <a:cs typeface="Times New Roman" panose="02020603050405020304" pitchFamily="18" charset="0"/>
              </a:rPr>
              <a:t>Guidance for Future Research:</a:t>
            </a:r>
            <a:br>
              <a:rPr lang="en-US" sz="1400" b="0" i="0">
                <a:solidFill>
                  <a:schemeClr val="tx2"/>
                </a:solidFill>
                <a:effectLst/>
                <a:latin typeface="Times New Roman" panose="02020603050405020304" pitchFamily="18" charset="0"/>
                <a:cs typeface="Times New Roman" panose="02020603050405020304" pitchFamily="18" charset="0"/>
              </a:rPr>
            </a:br>
            <a:r>
              <a:rPr lang="en-US" sz="1400" b="0" i="0">
                <a:solidFill>
                  <a:schemeClr val="tx2"/>
                </a:solidFill>
                <a:effectLst/>
                <a:latin typeface="Times New Roman" panose="02020603050405020304" pitchFamily="18" charset="0"/>
                <a:cs typeface="Times New Roman" panose="02020603050405020304" pitchFamily="18" charset="0"/>
              </a:rPr>
              <a:t>Our study addresses knowledge gaps and establishes a foundation for more comprehensive, multi-factorial analyses of tree-based carbon storage in various ecological contexts.</a:t>
            </a:r>
          </a:p>
          <a:p>
            <a:pPr indent="-228600">
              <a:lnSpc>
                <a:spcPct val="90000"/>
              </a:lnSpc>
              <a:spcBef>
                <a:spcPts val="1200"/>
              </a:spcBef>
              <a:spcAft>
                <a:spcPts val="1200"/>
              </a:spcAft>
              <a:buSzPct val="80000"/>
              <a:buFont typeface="Arial" panose="020B0604020202020204" pitchFamily="34" charset="0"/>
              <a:buChar char="•"/>
            </a:pPr>
            <a:r>
              <a:rPr lang="en-US" sz="1400" b="1" i="0">
                <a:solidFill>
                  <a:schemeClr val="tx2"/>
                </a:solidFill>
                <a:effectLst/>
                <a:latin typeface="Times New Roman" panose="02020603050405020304" pitchFamily="18" charset="0"/>
                <a:cs typeface="Times New Roman" panose="02020603050405020304" pitchFamily="18" charset="0"/>
              </a:rPr>
              <a:t>Community Engagement:</a:t>
            </a:r>
            <a:br>
              <a:rPr lang="en-US" sz="1400" b="0" i="0">
                <a:solidFill>
                  <a:schemeClr val="tx2"/>
                </a:solidFill>
                <a:effectLst/>
                <a:latin typeface="Times New Roman" panose="02020603050405020304" pitchFamily="18" charset="0"/>
                <a:cs typeface="Times New Roman" panose="02020603050405020304" pitchFamily="18" charset="0"/>
              </a:rPr>
            </a:br>
            <a:r>
              <a:rPr lang="en-US" sz="1400" b="0" i="0">
                <a:solidFill>
                  <a:schemeClr val="tx2"/>
                </a:solidFill>
                <a:effectLst/>
                <a:latin typeface="Times New Roman" panose="02020603050405020304" pitchFamily="18" charset="0"/>
                <a:cs typeface="Times New Roman" panose="02020603050405020304" pitchFamily="18" charset="0"/>
              </a:rPr>
              <a:t>Raising awareness about the varying contributions of tree species to carbon sequestration fosters greater public support for tree planting and environmental stewardship. (Zhang et al., 2025)</a:t>
            </a:r>
          </a:p>
        </p:txBody>
      </p:sp>
    </p:spTree>
    <p:extLst>
      <p:ext uri="{BB962C8B-B14F-4D97-AF65-F5344CB8AC3E}">
        <p14:creationId xmlns:p14="http://schemas.microsoft.com/office/powerpoint/2010/main" val="298577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DE8EC-E9E6-5B3D-28AB-46E5465C3467}"/>
              </a:ext>
            </a:extLst>
          </p:cNvPr>
          <p:cNvSpPr>
            <a:spLocks noGrp="1"/>
          </p:cNvSpPr>
          <p:nvPr>
            <p:ph type="ctrTitle"/>
          </p:nvPr>
        </p:nvSpPr>
        <p:spPr>
          <a:xfrm>
            <a:off x="485613" y="-309966"/>
            <a:ext cx="9144000" cy="915740"/>
          </a:xfrm>
        </p:spPr>
        <p:txBody>
          <a:bodyPr>
            <a:normAutofit/>
          </a:bodyPr>
          <a:lstStyle/>
          <a:p>
            <a:r>
              <a:rPr lang="en-US" sz="3600" b="1">
                <a:latin typeface="Times New Roman" panose="02020603050405020304" pitchFamily="18" charset="0"/>
                <a:cs typeface="Times New Roman" panose="02020603050405020304" pitchFamily="18" charset="0"/>
              </a:rPr>
              <a:t>DATA COLLECTION</a:t>
            </a:r>
          </a:p>
        </p:txBody>
      </p:sp>
      <p:sp>
        <p:nvSpPr>
          <p:cNvPr id="7" name="TextBox 6">
            <a:extLst>
              <a:ext uri="{FF2B5EF4-FFF2-40B4-BE49-F238E27FC236}">
                <a16:creationId xmlns:a16="http://schemas.microsoft.com/office/drawing/2014/main" id="{B95C4637-939A-C511-E4EF-7A73F9FD6873}"/>
              </a:ext>
            </a:extLst>
          </p:cNvPr>
          <p:cNvSpPr txBox="1"/>
          <p:nvPr/>
        </p:nvSpPr>
        <p:spPr>
          <a:xfrm>
            <a:off x="253384" y="612844"/>
            <a:ext cx="11220773" cy="4185761"/>
          </a:xfrm>
          <a:prstGeom prst="rect">
            <a:avLst/>
          </a:prstGeom>
          <a:noFill/>
        </p:spPr>
        <p:txBody>
          <a:bodyPr wrap="square">
            <a:spAutoFit/>
          </a:bodyPr>
          <a:lstStyle/>
          <a:p>
            <a:pPr marL="171450" indent="-171450" algn="l">
              <a:buFont typeface="Arial" panose="020B0604020202020204" pitchFamily="34" charset="0"/>
              <a:buChar char="•"/>
            </a:pPr>
            <a:r>
              <a:rPr lang="en-US" sz="1400" b="1" i="1" u="sng" spc="0">
                <a:latin typeface="Times New Roman" panose="02020603050405020304" pitchFamily="18" charset="0"/>
                <a:cs typeface="Times New Roman" panose="02020603050405020304" pitchFamily="18" charset="0"/>
              </a:rPr>
              <a:t>Site Selection</a:t>
            </a:r>
            <a:br>
              <a:rPr lang="en-US" sz="1400" b="0" spc="0">
                <a:latin typeface="Times New Roman" panose="02020603050405020304" pitchFamily="18" charset="0"/>
                <a:cs typeface="Times New Roman" panose="02020603050405020304" pitchFamily="18" charset="0"/>
              </a:rPr>
            </a:br>
            <a:r>
              <a:rPr lang="en-US" sz="1400" b="0" spc="0">
                <a:latin typeface="Times New Roman" panose="02020603050405020304" pitchFamily="18" charset="0"/>
                <a:cs typeface="Times New Roman" panose="02020603050405020304" pitchFamily="18" charset="0"/>
              </a:rPr>
              <a:t>Representative study sites will be selected across diverse environmental conditions, including urban, peri-urban, and rural settings, to capture variability in tree growth and carbon storage.</a:t>
            </a:r>
          </a:p>
          <a:p>
            <a:pPr marL="171450" indent="-171450" algn="l">
              <a:buFont typeface="Arial" panose="020B0604020202020204" pitchFamily="34" charset="0"/>
              <a:buChar char="•"/>
            </a:pPr>
            <a:r>
              <a:rPr lang="en-US" sz="1400" b="1" i="1" u="sng" spc="0">
                <a:latin typeface="Times New Roman" panose="02020603050405020304" pitchFamily="18" charset="0"/>
                <a:cs typeface="Times New Roman" panose="02020603050405020304" pitchFamily="18" charset="0"/>
              </a:rPr>
              <a:t>Species Selection</a:t>
            </a:r>
            <a:br>
              <a:rPr lang="en-US" sz="1400" b="0" spc="0">
                <a:latin typeface="Times New Roman" panose="02020603050405020304" pitchFamily="18" charset="0"/>
                <a:cs typeface="Times New Roman" panose="02020603050405020304" pitchFamily="18" charset="0"/>
              </a:rPr>
            </a:br>
            <a:r>
              <a:rPr lang="en-US" sz="1400" b="0" spc="0">
                <a:latin typeface="Times New Roman" panose="02020603050405020304" pitchFamily="18" charset="0"/>
                <a:cs typeface="Times New Roman" panose="02020603050405020304" pitchFamily="18" charset="0"/>
              </a:rPr>
              <a:t>A range of native and exotic tree species will be identified for sampling, ensuring coverage of species with varying growth forms, wood densities, and ecological characteristics.</a:t>
            </a:r>
          </a:p>
          <a:p>
            <a:pPr marL="171450" indent="-171450" algn="l">
              <a:buFont typeface="Arial" panose="020B0604020202020204" pitchFamily="34" charset="0"/>
              <a:buChar char="•"/>
            </a:pPr>
            <a:r>
              <a:rPr lang="en-US" sz="1400" b="1" i="1" u="sng" spc="0">
                <a:latin typeface="Times New Roman" panose="02020603050405020304" pitchFamily="18" charset="0"/>
                <a:cs typeface="Times New Roman" panose="02020603050405020304" pitchFamily="18" charset="0"/>
              </a:rPr>
              <a:t>Tree Sampling and Tagging</a:t>
            </a:r>
            <a:br>
              <a:rPr lang="en-US" sz="1400" b="0" spc="0">
                <a:latin typeface="Times New Roman" panose="02020603050405020304" pitchFamily="18" charset="0"/>
                <a:cs typeface="Times New Roman" panose="02020603050405020304" pitchFamily="18" charset="0"/>
              </a:rPr>
            </a:br>
            <a:r>
              <a:rPr lang="en-US" sz="1400" b="0" spc="0">
                <a:latin typeface="Times New Roman" panose="02020603050405020304" pitchFamily="18" charset="0"/>
                <a:cs typeface="Times New Roman" panose="02020603050405020304" pitchFamily="18" charset="0"/>
              </a:rPr>
              <a:t>For each species, a statistically significant number of mature, healthy trees will be randomly selected. Each tree will be tagged and mapped using GPS coordinates for accurate identification and potential follow-up.</a:t>
            </a:r>
          </a:p>
          <a:p>
            <a:pPr marL="171450" indent="-171450" algn="l">
              <a:buFont typeface="Arial" panose="020B0604020202020204" pitchFamily="34" charset="0"/>
              <a:buChar char="•"/>
            </a:pPr>
            <a:r>
              <a:rPr lang="en-US" sz="1400" b="1" i="1" u="sng" spc="0">
                <a:latin typeface="Times New Roman" panose="02020603050405020304" pitchFamily="18" charset="0"/>
                <a:cs typeface="Times New Roman" panose="02020603050405020304" pitchFamily="18" charset="0"/>
              </a:rPr>
              <a:t>Measurement of Tree Parameters</a:t>
            </a:r>
            <a:br>
              <a:rPr lang="en-US" sz="1400" b="0" spc="0">
                <a:latin typeface="Times New Roman" panose="02020603050405020304" pitchFamily="18" charset="0"/>
                <a:cs typeface="Times New Roman" panose="02020603050405020304" pitchFamily="18" charset="0"/>
              </a:rPr>
            </a:br>
            <a:r>
              <a:rPr lang="en-US" sz="1400" b="0" spc="0">
                <a:latin typeface="Times New Roman" panose="02020603050405020304" pitchFamily="18" charset="0"/>
                <a:cs typeface="Times New Roman" panose="02020603050405020304" pitchFamily="18" charset="0"/>
              </a:rPr>
              <a:t>Key biometric data—including diameter at breast height (DBH), total tree height, and crown width—will be measured using standard forestry tools such as diameter tapes, hypsometers, and measuring poles.</a:t>
            </a:r>
          </a:p>
          <a:p>
            <a:pPr marL="171450" indent="-171450" algn="l">
              <a:buFont typeface="Arial" panose="020B0604020202020204" pitchFamily="34" charset="0"/>
              <a:buChar char="•"/>
            </a:pPr>
            <a:r>
              <a:rPr lang="en-US" sz="1400" b="1" i="1" u="sng" spc="0">
                <a:latin typeface="Times New Roman" panose="02020603050405020304" pitchFamily="18" charset="0"/>
                <a:cs typeface="Times New Roman" panose="02020603050405020304" pitchFamily="18" charset="0"/>
              </a:rPr>
              <a:t>Sample Collection for Biomass Estimation</a:t>
            </a:r>
            <a:br>
              <a:rPr lang="en-US" sz="1400" b="0" spc="0">
                <a:latin typeface="Times New Roman" panose="02020603050405020304" pitchFamily="18" charset="0"/>
                <a:cs typeface="Times New Roman" panose="02020603050405020304" pitchFamily="18" charset="0"/>
              </a:rPr>
            </a:br>
            <a:r>
              <a:rPr lang="en-US" sz="1400" b="0" spc="0">
                <a:latin typeface="Times New Roman" panose="02020603050405020304" pitchFamily="18" charset="0"/>
                <a:cs typeface="Times New Roman" panose="02020603050405020304" pitchFamily="18" charset="0"/>
              </a:rPr>
              <a:t>Where feasible, non-destructive sampling techniques will be employed to estimate aboveground and belowground biomass. This may include core sampling, root excavation for select individuals, or the use of published allometric equations.</a:t>
            </a:r>
          </a:p>
          <a:p>
            <a:pPr marL="171450" indent="-171450" algn="l">
              <a:buFont typeface="Arial" panose="020B0604020202020204" pitchFamily="34" charset="0"/>
              <a:buChar char="•"/>
            </a:pPr>
            <a:r>
              <a:rPr lang="en-US" sz="1400" b="1" i="1" u="sng" spc="0">
                <a:latin typeface="Times New Roman" panose="02020603050405020304" pitchFamily="18" charset="0"/>
                <a:cs typeface="Times New Roman" panose="02020603050405020304" pitchFamily="18" charset="0"/>
              </a:rPr>
              <a:t>Soil and Environmental Data</a:t>
            </a:r>
            <a:br>
              <a:rPr lang="en-US" sz="1400" b="0" spc="0">
                <a:latin typeface="Times New Roman" panose="02020603050405020304" pitchFamily="18" charset="0"/>
                <a:cs typeface="Times New Roman" panose="02020603050405020304" pitchFamily="18" charset="0"/>
              </a:rPr>
            </a:br>
            <a:r>
              <a:rPr lang="en-US" sz="1400" b="0" spc="0">
                <a:latin typeface="Times New Roman" panose="02020603050405020304" pitchFamily="18" charset="0"/>
                <a:cs typeface="Times New Roman" panose="02020603050405020304" pitchFamily="18" charset="0"/>
              </a:rPr>
              <a:t>Soil samples will be collected near the root zones of sampled trees to assess factors such as soil type, moisture, and organic matter content. Microclimatic variables (e.g., temperature, humidity) will also be recorded at each site.</a:t>
            </a:r>
          </a:p>
          <a:p>
            <a:pPr marL="171450" indent="-171450" algn="l">
              <a:buFont typeface="Arial" panose="020B0604020202020204" pitchFamily="34" charset="0"/>
              <a:buChar char="•"/>
            </a:pPr>
            <a:endParaRPr lang="en-US" sz="1400" b="0" spc="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2000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5B34-D483-0DFB-5A97-3812984F0AD0}"/>
              </a:ext>
            </a:extLst>
          </p:cNvPr>
          <p:cNvSpPr>
            <a:spLocks noGrp="1"/>
          </p:cNvSpPr>
          <p:nvPr>
            <p:ph type="title"/>
          </p:nvPr>
        </p:nvSpPr>
        <p:spPr>
          <a:xfrm>
            <a:off x="3312763" y="-103060"/>
            <a:ext cx="4157420" cy="1034137"/>
          </a:xfrm>
        </p:spPr>
        <p:txBody>
          <a:bodyPr>
            <a:normAutofit/>
          </a:bodyPr>
          <a:lstStyle/>
          <a:p>
            <a:r>
              <a:rPr lang="en-US" sz="3600" b="1">
                <a:latin typeface="Times New Roman" panose="02020603050405020304" pitchFamily="18" charset="0"/>
                <a:cs typeface="Times New Roman" panose="02020603050405020304" pitchFamily="18" charset="0"/>
              </a:rPr>
              <a:t>MethOdologoy</a:t>
            </a:r>
          </a:p>
        </p:txBody>
      </p:sp>
      <p:pic>
        <p:nvPicPr>
          <p:cNvPr id="6" name="Picture 5">
            <a:extLst>
              <a:ext uri="{FF2B5EF4-FFF2-40B4-BE49-F238E27FC236}">
                <a16:creationId xmlns:a16="http://schemas.microsoft.com/office/drawing/2014/main" id="{81E96D3F-9F04-D626-DE14-B594B2E68FC0}"/>
              </a:ext>
            </a:extLst>
          </p:cNvPr>
          <p:cNvPicPr>
            <a:picLocks noChangeAspect="1"/>
          </p:cNvPicPr>
          <p:nvPr/>
        </p:nvPicPr>
        <p:blipFill>
          <a:blip r:embed="rId2"/>
          <a:stretch>
            <a:fillRect/>
          </a:stretch>
        </p:blipFill>
        <p:spPr>
          <a:xfrm>
            <a:off x="7768367" y="1263893"/>
            <a:ext cx="4163006" cy="2743583"/>
          </a:xfrm>
          <a:prstGeom prst="rect">
            <a:avLst/>
          </a:prstGeom>
        </p:spPr>
      </p:pic>
      <p:graphicFrame>
        <p:nvGraphicFramePr>
          <p:cNvPr id="9" name="Table 8">
            <a:extLst>
              <a:ext uri="{FF2B5EF4-FFF2-40B4-BE49-F238E27FC236}">
                <a16:creationId xmlns:a16="http://schemas.microsoft.com/office/drawing/2014/main" id="{C2BE3F39-CAAA-7211-97E6-C087FCC19EC9}"/>
              </a:ext>
            </a:extLst>
          </p:cNvPr>
          <p:cNvGraphicFramePr>
            <a:graphicFrameLocks noGrp="1"/>
          </p:cNvGraphicFramePr>
          <p:nvPr>
            <p:extLst>
              <p:ext uri="{D42A27DB-BD31-4B8C-83A1-F6EECF244321}">
                <p14:modId xmlns:p14="http://schemas.microsoft.com/office/powerpoint/2010/main" val="514694195"/>
              </p:ext>
            </p:extLst>
          </p:nvPr>
        </p:nvGraphicFramePr>
        <p:xfrm>
          <a:off x="717558" y="751697"/>
          <a:ext cx="6928450" cy="5998994"/>
        </p:xfrm>
        <a:graphic>
          <a:graphicData uri="http://schemas.openxmlformats.org/drawingml/2006/table">
            <a:tbl>
              <a:tblPr>
                <a:tableStyleId>{2D5ABB26-0587-4C30-8999-92F81FD0307C}</a:tableStyleId>
              </a:tblPr>
              <a:tblGrid>
                <a:gridCol w="3464225">
                  <a:extLst>
                    <a:ext uri="{9D8B030D-6E8A-4147-A177-3AD203B41FA5}">
                      <a16:colId xmlns:a16="http://schemas.microsoft.com/office/drawing/2014/main" val="1560293406"/>
                    </a:ext>
                  </a:extLst>
                </a:gridCol>
                <a:gridCol w="3464225">
                  <a:extLst>
                    <a:ext uri="{9D8B030D-6E8A-4147-A177-3AD203B41FA5}">
                      <a16:colId xmlns:a16="http://schemas.microsoft.com/office/drawing/2014/main" val="1978657229"/>
                    </a:ext>
                  </a:extLst>
                </a:gridCol>
              </a:tblGrid>
              <a:tr h="307394">
                <a:tc>
                  <a:txBody>
                    <a:bodyPr/>
                    <a:lstStyle/>
                    <a:p>
                      <a:r>
                        <a:rPr lang="en-US" sz="1400" b="1">
                          <a:effectLst/>
                          <a:latin typeface="Times New Roman" panose="02020603050405020304" pitchFamily="18" charset="0"/>
                          <a:cs typeface="Times New Roman" panose="02020603050405020304" pitchFamily="18" charset="0"/>
                        </a:rPr>
                        <a:t>Analysis Method</a:t>
                      </a:r>
                    </a:p>
                  </a:txBody>
                  <a:tcPr marL="78130" marR="78130" marT="36060" marB="36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a:effectLst/>
                          <a:latin typeface="Times New Roman" panose="02020603050405020304" pitchFamily="18" charset="0"/>
                          <a:cs typeface="Times New Roman" panose="02020603050405020304" pitchFamily="18" charset="0"/>
                        </a:rPr>
                        <a:t>How it Answers the Research Question</a:t>
                      </a:r>
                    </a:p>
                  </a:txBody>
                  <a:tcPr marL="78130" marR="78130" marT="36060" marB="36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9463683"/>
                  </a:ext>
                </a:extLst>
              </a:tr>
              <a:tr h="2477231">
                <a:tc>
                  <a:txBody>
                    <a:bodyPr/>
                    <a:lstStyle/>
                    <a:p>
                      <a:r>
                        <a:rPr lang="en-US" sz="1400" b="1">
                          <a:effectLst/>
                          <a:latin typeface="Times New Roman" panose="02020603050405020304" pitchFamily="18" charset="0"/>
                          <a:cs typeface="Times New Roman" panose="02020603050405020304" pitchFamily="18" charset="0"/>
                        </a:rPr>
                        <a:t>Box Plots/Bar Charts</a:t>
                      </a:r>
                      <a:endParaRPr lang="en-US" sz="1400">
                        <a:effectLst/>
                        <a:latin typeface="Times New Roman" panose="02020603050405020304" pitchFamily="18" charset="0"/>
                        <a:cs typeface="Times New Roman" panose="02020603050405020304" pitchFamily="18" charset="0"/>
                      </a:endParaRPr>
                    </a:p>
                  </a:txBody>
                  <a:tcPr marL="78130" marR="78130" marT="36060" marB="36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effectLst/>
                          <a:latin typeface="Times New Roman" panose="02020603050405020304" pitchFamily="18" charset="0"/>
                          <a:cs typeface="Times New Roman" panose="02020603050405020304" pitchFamily="18" charset="0"/>
                        </a:rPr>
                        <a:t>- Visually illustrate differences in carbon sequestration (e.g., AbovegroundCarbonKg, BelowgroundCarbonKg) among tree species.</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Help identify species with higher or lower carbon storage potential, supporting species-specific recommendations for planting and management.</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Make it easier to communicate findings to policymakers and practitioners, even with a small sample size.</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Highlight variability or outliers, aiding understanding of measurement inconsistency and site effects.</a:t>
                      </a:r>
                    </a:p>
                  </a:txBody>
                  <a:tcPr marL="78130" marR="78130" marT="36060" marB="36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786899"/>
                  </a:ext>
                </a:extLst>
              </a:tr>
              <a:tr h="2260248">
                <a:tc>
                  <a:txBody>
                    <a:bodyPr/>
                    <a:lstStyle/>
                    <a:p>
                      <a:r>
                        <a:rPr lang="en-US" sz="1400" b="1">
                          <a:effectLst/>
                          <a:latin typeface="Times New Roman" panose="02020603050405020304" pitchFamily="18" charset="0"/>
                          <a:cs typeface="Times New Roman" panose="02020603050405020304" pitchFamily="18" charset="0"/>
                        </a:rPr>
                        <a:t>Spearman’s Rank Correlation</a:t>
                      </a:r>
                      <a:endParaRPr lang="en-US" sz="1400">
                        <a:effectLst/>
                        <a:latin typeface="Times New Roman" panose="02020603050405020304" pitchFamily="18" charset="0"/>
                        <a:cs typeface="Times New Roman" panose="02020603050405020304" pitchFamily="18" charset="0"/>
                      </a:endParaRPr>
                    </a:p>
                  </a:txBody>
                  <a:tcPr marL="78130" marR="78130" marT="36060" marB="36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effectLst/>
                          <a:latin typeface="Times New Roman" panose="02020603050405020304" pitchFamily="18" charset="0"/>
                          <a:cs typeface="Times New Roman" panose="02020603050405020304" pitchFamily="18" charset="0"/>
                        </a:rPr>
                        <a:t>- Quantifies the strength and direction of association between continuous variables (e.g., DBHcm, Heightm, AbovegroundCarbonKg, BelowgroundCarbonKg).</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Reveals whether larger or taller trees sequester more carbon, informing guidelines for species selection and management.</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Can be used even with small, non-normal datasets, making it robust for your current data.</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Supports understanding of how ecological factors and tree size influence carbon storage.</a:t>
                      </a:r>
                    </a:p>
                  </a:txBody>
                  <a:tcPr marL="78130" marR="78130" marT="36060" marB="36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8980910"/>
                  </a:ext>
                </a:extLst>
              </a:tr>
            </a:tbl>
          </a:graphicData>
        </a:graphic>
      </p:graphicFrame>
    </p:spTree>
    <p:extLst>
      <p:ext uri="{BB962C8B-B14F-4D97-AF65-F5344CB8AC3E}">
        <p14:creationId xmlns:p14="http://schemas.microsoft.com/office/powerpoint/2010/main" val="20243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EF8456-50A9-A62F-3135-1FAC993C11E4}"/>
              </a:ext>
            </a:extLst>
          </p:cNvPr>
          <p:cNvSpPr>
            <a:spLocks noGrp="1"/>
          </p:cNvSpPr>
          <p:nvPr>
            <p:ph type="title"/>
          </p:nvPr>
        </p:nvSpPr>
        <p:spPr>
          <a:xfrm>
            <a:off x="603471" y="323823"/>
            <a:ext cx="2245951" cy="633805"/>
          </a:xfrm>
        </p:spPr>
        <p:txBody>
          <a:bodyPr vert="horz" lIns="91440" tIns="45720" rIns="91440" bIns="45720" rtlCol="0" anchor="b">
            <a:normAutofit/>
          </a:bodyPr>
          <a:lstStyle/>
          <a:p>
            <a:r>
              <a:rPr lang="en-US" sz="3600" b="1">
                <a:latin typeface="Times New Roman" panose="02020603050405020304" pitchFamily="18" charset="0"/>
                <a:cs typeface="Times New Roman" panose="02020603050405020304" pitchFamily="18" charset="0"/>
              </a:rPr>
              <a:t>Results</a:t>
            </a:r>
          </a:p>
        </p:txBody>
      </p:sp>
      <p:cxnSp>
        <p:nvCxnSpPr>
          <p:cNvPr id="27" name="Straight Connector 26">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7499D1A3-8A27-2E75-88E5-6E0CEBD06EEB}"/>
              </a:ext>
            </a:extLst>
          </p:cNvPr>
          <p:cNvPicPr>
            <a:picLocks noChangeAspect="1"/>
          </p:cNvPicPr>
          <p:nvPr/>
        </p:nvPicPr>
        <p:blipFill>
          <a:blip r:embed="rId2"/>
          <a:stretch>
            <a:fillRect/>
          </a:stretch>
        </p:blipFill>
        <p:spPr>
          <a:xfrm>
            <a:off x="3621738" y="157655"/>
            <a:ext cx="8247519" cy="6543675"/>
          </a:xfrm>
          <a:prstGeom prst="rect">
            <a:avLst/>
          </a:prstGeom>
        </p:spPr>
      </p:pic>
      <p:pic>
        <p:nvPicPr>
          <p:cNvPr id="7" name="Picture 6">
            <a:extLst>
              <a:ext uri="{FF2B5EF4-FFF2-40B4-BE49-F238E27FC236}">
                <a16:creationId xmlns:a16="http://schemas.microsoft.com/office/drawing/2014/main" id="{38D4BF2C-F38B-F2EA-559C-F00090BE43AF}"/>
              </a:ext>
            </a:extLst>
          </p:cNvPr>
          <p:cNvPicPr>
            <a:picLocks noChangeAspect="1"/>
          </p:cNvPicPr>
          <p:nvPr/>
        </p:nvPicPr>
        <p:blipFill>
          <a:blip r:embed="rId3"/>
          <a:stretch>
            <a:fillRect/>
          </a:stretch>
        </p:blipFill>
        <p:spPr>
          <a:xfrm>
            <a:off x="188906" y="2371144"/>
            <a:ext cx="3119718" cy="2781688"/>
          </a:xfrm>
          <a:prstGeom prst="rect">
            <a:avLst/>
          </a:prstGeom>
        </p:spPr>
      </p:pic>
    </p:spTree>
    <p:extLst>
      <p:ext uri="{BB962C8B-B14F-4D97-AF65-F5344CB8AC3E}">
        <p14:creationId xmlns:p14="http://schemas.microsoft.com/office/powerpoint/2010/main" val="1285864331"/>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 lines design</Template>
  <TotalTime>1151</TotalTime>
  <Words>3493</Words>
  <PresentationFormat>Widescreen</PresentationFormat>
  <Paragraphs>178</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Univers Condensed Light</vt:lpstr>
      <vt:lpstr>Walbaum Display Light</vt:lpstr>
      <vt:lpstr>AngleLinesVTI</vt:lpstr>
      <vt:lpstr>Carbon Sequestration Potential of Tree Species</vt:lpstr>
      <vt:lpstr>PowerPoint Presentation</vt:lpstr>
      <vt:lpstr>Aims &amp; objectives</vt:lpstr>
      <vt:lpstr>Introduction to our research</vt:lpstr>
      <vt:lpstr>research problem</vt:lpstr>
      <vt:lpstr>Our research importance </vt:lpstr>
      <vt:lpstr>DATA COLLECTION</vt:lpstr>
      <vt:lpstr>MethOdologoy</vt:lpstr>
      <vt:lpstr>Results</vt:lpstr>
      <vt:lpstr>Results interpretation</vt:lpstr>
      <vt:lpstr>Results interpretation(cont.)</vt:lpstr>
      <vt:lpstr>discussion</vt:lpstr>
      <vt:lpstr>Discussion(cont.)</vt:lpstr>
      <vt:lpstr>FOLLOW UP STUDY</vt:lpstr>
      <vt:lpstr>FOLLOW UP STUDY(cont.)</vt:lpstr>
      <vt:lpstr>FOLLOW UP STUDY(cont.)</vt:lpstr>
      <vt:lpstr>FOLLOW UP STUDY(cont.)</vt:lpstr>
      <vt:lpstr>FOLLOW UP STUDY(cont.)</vt:lpstr>
      <vt:lpstr>FOLLOW UP STUDY conclusion</vt:lpstr>
      <vt:lpstr>RECOMMENDATION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erms:created xsi:type="dcterms:W3CDTF">2025-06-27T16:49:23Z</dcterms:created>
  <dcterms:modified xsi:type="dcterms:W3CDTF">2025-06-28T17:03:15Z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